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52"/>
  </p:notesMasterIdLst>
  <p:sldIdLst>
    <p:sldId id="293" r:id="rId2"/>
    <p:sldId id="294" r:id="rId3"/>
    <p:sldId id="295" r:id="rId4"/>
    <p:sldId id="274" r:id="rId5"/>
    <p:sldId id="276" r:id="rId6"/>
    <p:sldId id="278" r:id="rId7"/>
    <p:sldId id="279" r:id="rId8"/>
    <p:sldId id="292" r:id="rId9"/>
    <p:sldId id="282" r:id="rId10"/>
    <p:sldId id="296" r:id="rId11"/>
    <p:sldId id="283" r:id="rId12"/>
    <p:sldId id="285" r:id="rId13"/>
    <p:sldId id="286" r:id="rId14"/>
    <p:sldId id="287" r:id="rId15"/>
    <p:sldId id="308" r:id="rId16"/>
    <p:sldId id="301" r:id="rId17"/>
    <p:sldId id="302" r:id="rId18"/>
    <p:sldId id="288" r:id="rId19"/>
    <p:sldId id="289" r:id="rId20"/>
    <p:sldId id="323" r:id="rId21"/>
    <p:sldId id="290" r:id="rId22"/>
    <p:sldId id="304" r:id="rId23"/>
    <p:sldId id="305" r:id="rId24"/>
    <p:sldId id="306" r:id="rId25"/>
    <p:sldId id="307" r:id="rId26"/>
    <p:sldId id="266" r:id="rId27"/>
    <p:sldId id="325" r:id="rId28"/>
    <p:sldId id="326" r:id="rId29"/>
    <p:sldId id="309" r:id="rId30"/>
    <p:sldId id="310" r:id="rId31"/>
    <p:sldId id="321" r:id="rId32"/>
    <p:sldId id="311" r:id="rId33"/>
    <p:sldId id="319" r:id="rId34"/>
    <p:sldId id="312" r:id="rId35"/>
    <p:sldId id="258" r:id="rId36"/>
    <p:sldId id="259" r:id="rId37"/>
    <p:sldId id="322" r:id="rId38"/>
    <p:sldId id="269" r:id="rId39"/>
    <p:sldId id="313" r:id="rId40"/>
    <p:sldId id="317" r:id="rId41"/>
    <p:sldId id="314" r:id="rId42"/>
    <p:sldId id="315" r:id="rId43"/>
    <p:sldId id="316" r:id="rId44"/>
    <p:sldId id="300" r:id="rId45"/>
    <p:sldId id="270" r:id="rId46"/>
    <p:sldId id="272" r:id="rId47"/>
    <p:sldId id="271" r:id="rId48"/>
    <p:sldId id="318" r:id="rId49"/>
    <p:sldId id="324" r:id="rId50"/>
    <p:sldId id="273" r:id="rId5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4380"/>
    <p:restoredTop sz="94660"/>
  </p:normalViewPr>
  <p:slideViewPr>
    <p:cSldViewPr>
      <p:cViewPr varScale="1">
        <p:scale>
          <a:sx n="77" d="100"/>
          <a:sy n="77" d="100"/>
        </p:scale>
        <p:origin x="-80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1EA188D-CDBE-414F-BE72-41FDECB16CB9}" type="datetimeFigureOut">
              <a:rPr lang="he-IL" smtClean="0"/>
              <a:t>י"א/תמוז/תשע"ג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AD96E36-C1B3-4A0E-B375-AC16843BDD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401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41869-9B8F-43A4-AF6C-3C8C80174833}" type="slidenum">
              <a:rPr lang="he-IL" smtClean="0"/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41869-9B8F-43A4-AF6C-3C8C80174833}" type="slidenum">
              <a:rPr lang="he-IL" smtClean="0"/>
              <a:t>23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41869-9B8F-43A4-AF6C-3C8C80174833}" type="slidenum">
              <a:rPr lang="he-IL" smtClean="0"/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41869-9B8F-43A4-AF6C-3C8C80174833}" type="slidenum">
              <a:rPr lang="he-IL" smtClean="0"/>
              <a:t>25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8842-55B9-43C2-85B4-2B98C91F6F01}" type="datetimeFigureOut">
              <a:rPr lang="he-IL" smtClean="0"/>
              <a:t>י'/תמוז/תשע"ג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F11-7808-4AF2-9044-39E10202BE43}" type="slidenum">
              <a:rPr lang="he-IL" smtClean="0"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8842-55B9-43C2-85B4-2B98C91F6F01}" type="datetimeFigureOut">
              <a:rPr lang="he-IL" smtClean="0"/>
              <a:t>י'/תמוז/תשע"ג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F11-7808-4AF2-9044-39E10202BE4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8842-55B9-43C2-85B4-2B98C91F6F01}" type="datetimeFigureOut">
              <a:rPr lang="he-IL" smtClean="0"/>
              <a:t>י'/תמוז/תשע"ג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F11-7808-4AF2-9044-39E10202BE4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8842-55B9-43C2-85B4-2B98C91F6F01}" type="datetimeFigureOut">
              <a:rPr lang="he-IL" smtClean="0"/>
              <a:t>י'/תמוז/תשע"ג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F11-7808-4AF2-9044-39E10202BE4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8842-55B9-43C2-85B4-2B98C91F6F01}" type="datetimeFigureOut">
              <a:rPr lang="he-IL" smtClean="0"/>
              <a:t>י'/תמוז/תשע"ג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F11-7808-4AF2-9044-39E10202BE43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8842-55B9-43C2-85B4-2B98C91F6F01}" type="datetimeFigureOut">
              <a:rPr lang="he-IL" smtClean="0"/>
              <a:t>י'/תמוז/תשע"ג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F11-7808-4AF2-9044-39E10202BE4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8842-55B9-43C2-85B4-2B98C91F6F01}" type="datetimeFigureOut">
              <a:rPr lang="he-IL" smtClean="0"/>
              <a:t>י'/תמוז/תשע"ג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F11-7808-4AF2-9044-39E10202BE43}" type="slidenum">
              <a:rPr lang="he-IL" smtClean="0"/>
              <a:t>‹#›</a:t>
            </a:fld>
            <a:endParaRPr lang="he-I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8842-55B9-43C2-85B4-2B98C91F6F01}" type="datetimeFigureOut">
              <a:rPr lang="he-IL" smtClean="0"/>
              <a:t>י'/תמוז/תשע"ג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F11-7808-4AF2-9044-39E10202BE4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8842-55B9-43C2-85B4-2B98C91F6F01}" type="datetimeFigureOut">
              <a:rPr lang="he-IL" smtClean="0"/>
              <a:t>י'/תמוז/תשע"ג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F11-7808-4AF2-9044-39E10202BE4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8842-55B9-43C2-85B4-2B98C91F6F01}" type="datetimeFigureOut">
              <a:rPr lang="he-IL" smtClean="0"/>
              <a:t>י'/תמוז/תשע"ג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F11-7808-4AF2-9044-39E10202BE43}" type="slidenum">
              <a:rPr lang="he-IL" smtClean="0"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8842-55B9-43C2-85B4-2B98C91F6F01}" type="datetimeFigureOut">
              <a:rPr lang="he-IL" smtClean="0"/>
              <a:t>י'/תמוז/תשע"ג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8F11-7808-4AF2-9044-39E10202BE4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B118842-55B9-43C2-85B4-2B98C91F6F01}" type="datetimeFigureOut">
              <a:rPr lang="he-IL" smtClean="0"/>
              <a:t>י'/תמוז/תשע"ג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DF08F11-7808-4AF2-9044-39E10202BE43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il/url?sa=i&amp;rct=j&amp;q=bioinformatics&amp;source=images&amp;cd=&amp;cad=rja&amp;docid=-1KhlZ5Iar-vMM&amp;tbnid=pP0eW1hT7l0NqM:&amp;ved=0CAUQjRw&amp;url=http://bsnbiotech.wordpress.com/2010/03/25/top-15-bioinformatics-blogs-in-2010/&amp;ei=jLy8Uen2MdD3sgbQxIDYDw&amp;psig=AFQjCNFGjjjgl-IurzAe2csbGdKio9gNgA&amp;ust=137140990625854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enomebiology.com/content/11/2/R1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il/url?sa=i&amp;rct=j&amp;q=&amp;source=images&amp;cd=&amp;cad=rja&amp;docid=A83EfUvz-792_M&amp;tbnid=HsLgOiI9PeLgJM:&amp;ved=0CAUQjRw&amp;url=http://www.censura.info/features/groups-and-permissions&amp;ei=CeC8UdGAKYmHtQbD6YAw&amp;bvm=bv.47883778,d.Yms&amp;psig=AFQjCNEXhSptpCGADLzvNCUQdHPdfz2jKQ&amp;ust=1371418985633693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nature.com/nature/journal/v490/n7418/full/nature11412.html#group-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Breast Cancer Subtype Identification Using RNA-Seq Data</a:t>
            </a:r>
            <a:endParaRPr lang="he-IL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Dvir Netanely</a:t>
            </a:r>
          </a:p>
          <a:p>
            <a:r>
              <a:rPr lang="en-US" dirty="0" smtClean="0"/>
              <a:t>Shamir’s Group Meeting</a:t>
            </a:r>
            <a:endParaRPr lang="en-US" dirty="0" smtClean="0"/>
          </a:p>
          <a:p>
            <a:endParaRPr lang="he-IL" dirty="0" smtClean="0"/>
          </a:p>
          <a:p>
            <a:r>
              <a:rPr lang="en-US" dirty="0" smtClean="0"/>
              <a:t>Tel-Aviv University</a:t>
            </a:r>
          </a:p>
          <a:p>
            <a:r>
              <a:rPr lang="en-US" dirty="0" smtClean="0"/>
              <a:t>June 2013</a:t>
            </a:r>
            <a:endParaRPr lang="he-IL" dirty="0"/>
          </a:p>
        </p:txBody>
      </p:sp>
      <p:pic>
        <p:nvPicPr>
          <p:cNvPr id="1028" name="Picture 4" descr="http://bsnbiotech.files.wordpress.com/2010/03/dnagu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43243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81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Paper’s Essence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466 Breast cancer samples from 825 patients were clustered based on data coming from 5 different technologies.</a:t>
            </a:r>
          </a:p>
          <a:p>
            <a:pPr algn="l" rtl="0"/>
            <a:r>
              <a:rPr lang="en-US" dirty="0" smtClean="0"/>
              <a:t>Showed correlation between yielded clusters and PAM50 labels.</a:t>
            </a:r>
          </a:p>
          <a:p>
            <a:pPr algn="l" rtl="0"/>
            <a:r>
              <a:rPr lang="en-US" dirty="0" smtClean="0"/>
              <a:t>Additionally performed “consensus clustering” which is a clustering of the clusters produced independently by the various technologies.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79702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 used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>
                <a:solidFill>
                  <a:schemeClr val="tx2"/>
                </a:solidFill>
              </a:rPr>
              <a:t>mRNA microarrays</a:t>
            </a:r>
          </a:p>
          <a:p>
            <a:pPr marL="914400" lvl="1" indent="-514350" algn="l" rtl="0"/>
            <a:r>
              <a:rPr lang="en-US" sz="2400" dirty="0"/>
              <a:t>Measures mRNA levels for thousands of genes based on probe hybridization</a:t>
            </a:r>
          </a:p>
          <a:p>
            <a:pPr algn="l" rtl="0"/>
            <a:r>
              <a:rPr lang="en-US" dirty="0" smtClean="0">
                <a:solidFill>
                  <a:schemeClr val="tx2"/>
                </a:solidFill>
              </a:rPr>
              <a:t>DNA methylation arrays</a:t>
            </a:r>
          </a:p>
          <a:p>
            <a:pPr marL="914400" lvl="1" indent="-514350" algn="l" rtl="0"/>
            <a:r>
              <a:rPr lang="en-US" sz="2400" dirty="0" smtClean="0"/>
              <a:t>Detects methylation levels</a:t>
            </a:r>
          </a:p>
          <a:p>
            <a:pPr algn="l" rtl="0"/>
            <a:r>
              <a:rPr lang="en-US" dirty="0" smtClean="0">
                <a:solidFill>
                  <a:schemeClr val="tx2"/>
                </a:solidFill>
              </a:rPr>
              <a:t>Genomic DNA copy number arrays</a:t>
            </a:r>
          </a:p>
          <a:p>
            <a:pPr marL="914400" lvl="1" indent="-514350" algn="l" rtl="0"/>
            <a:r>
              <a:rPr lang="en-US" sz="2400" dirty="0"/>
              <a:t>Identifies amplifications and deletions on the DNA level</a:t>
            </a:r>
          </a:p>
          <a:p>
            <a:pPr algn="l" rtl="0"/>
            <a:r>
              <a:rPr lang="en-US" dirty="0" err="1" smtClean="0">
                <a:solidFill>
                  <a:schemeClr val="tx2"/>
                </a:solidFill>
              </a:rPr>
              <a:t>Exome</a:t>
            </a:r>
            <a:r>
              <a:rPr lang="en-US" dirty="0" smtClean="0">
                <a:solidFill>
                  <a:schemeClr val="tx2"/>
                </a:solidFill>
              </a:rPr>
              <a:t> sequencing</a:t>
            </a:r>
          </a:p>
          <a:p>
            <a:pPr marL="914400" lvl="1" indent="-514350" algn="l" rtl="0"/>
            <a:r>
              <a:rPr lang="en-US" sz="2400" dirty="0" smtClean="0"/>
              <a:t>Identifies genetic variance in the form of somatic mutations within the coding regions of the genome (1% of the genome).</a:t>
            </a:r>
          </a:p>
          <a:p>
            <a:pPr algn="l" rtl="0"/>
            <a:r>
              <a:rPr lang="en-US" dirty="0" smtClean="0">
                <a:solidFill>
                  <a:schemeClr val="tx2"/>
                </a:solidFill>
              </a:rPr>
              <a:t>microRNA sequencing</a:t>
            </a:r>
          </a:p>
          <a:p>
            <a:pPr marL="857250" lvl="1" indent="-457200" algn="l" rtl="0"/>
            <a:r>
              <a:rPr lang="en-US" sz="2400" dirty="0" smtClean="0"/>
              <a:t>Measures miRNA levels using deep sequencing</a:t>
            </a:r>
          </a:p>
          <a:p>
            <a:pPr algn="l" rtl="0"/>
            <a:r>
              <a:rPr lang="en-US" dirty="0" smtClean="0">
                <a:solidFill>
                  <a:schemeClr val="tx2"/>
                </a:solidFill>
              </a:rPr>
              <a:t>Reverse-phase protein arrays</a:t>
            </a:r>
          </a:p>
          <a:p>
            <a:pPr marL="857250" lvl="1" indent="-457200" algn="l" rtl="0"/>
            <a:r>
              <a:rPr lang="en-US" sz="2400" dirty="0" smtClean="0"/>
              <a:t>Measures protein abundance using antibodies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5848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mRNA microarrays analysis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000" dirty="0" smtClean="0"/>
              <a:t>Unsupervised hierarchical clustering analysis of 525 tumours and 22 tumour-adjacent normal tissues using the top 3,662 variably expressed genes</a:t>
            </a:r>
            <a:r>
              <a:rPr lang="en-US" sz="2000" dirty="0" smtClean="0"/>
              <a:t>.</a:t>
            </a:r>
          </a:p>
          <a:p>
            <a:pPr marL="0" indent="0" algn="l" rtl="0">
              <a:buNone/>
            </a:pPr>
            <a:endParaRPr lang="en-US" sz="2000" dirty="0" smtClean="0"/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&gt;High correlation to PAM50 </a:t>
            </a:r>
            <a:r>
              <a:rPr lang="en-US" sz="2400" b="1" dirty="0" smtClean="0">
                <a:solidFill>
                  <a:schemeClr val="tx2"/>
                </a:solidFill>
              </a:rPr>
              <a:t>subtypes </a:t>
            </a:r>
            <a:r>
              <a:rPr lang="en-US" sz="2400" b="1" dirty="0" smtClean="0">
                <a:solidFill>
                  <a:schemeClr val="tx2"/>
                </a:solidFill>
              </a:rPr>
              <a:t>and to clinical data.</a:t>
            </a:r>
          </a:p>
          <a:p>
            <a:pPr marL="0" indent="0" algn="l" rtl="0">
              <a:buNone/>
            </a:pPr>
            <a:endParaRPr lang="he-IL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8"/>
          <a:stretch/>
        </p:blipFill>
        <p:spPr bwMode="auto">
          <a:xfrm>
            <a:off x="4932040" y="1340768"/>
            <a:ext cx="3684438" cy="378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8" y="5486315"/>
            <a:ext cx="8495202" cy="100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4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0"/>
          <a:stretch/>
        </p:blipFill>
        <p:spPr bwMode="auto">
          <a:xfrm>
            <a:off x="1907704" y="22508"/>
            <a:ext cx="6561077" cy="671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2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9512" y="6520116"/>
            <a:ext cx="30963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116138" algn="l" defTabSz="828675" rtl="0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573338" algn="l" defTabSz="828675" rtl="0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30538" algn="l" defTabSz="828675" rtl="0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738" algn="l" defTabSz="828675" rtl="0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r>
              <a:rPr lang="en-GB" sz="1200" dirty="0"/>
              <a:t>DC </a:t>
            </a:r>
            <a:r>
              <a:rPr lang="en-GB" sz="1200" dirty="0" err="1"/>
              <a:t>Koboldt</a:t>
            </a:r>
            <a:r>
              <a:rPr lang="en-GB" sz="1200" dirty="0"/>
              <a:t> </a:t>
            </a:r>
            <a:r>
              <a:rPr lang="en-GB" sz="1200" i="1" dirty="0"/>
              <a:t>et al. Nature</a:t>
            </a:r>
            <a:r>
              <a:rPr lang="en-GB" sz="1200" dirty="0"/>
              <a:t> </a:t>
            </a:r>
            <a:r>
              <a:rPr lang="en-GB" sz="1200" dirty="0" smtClean="0"/>
              <a:t>(</a:t>
            </a:r>
            <a:r>
              <a:rPr lang="en-GB" sz="1200" dirty="0"/>
              <a:t>2012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91885" y="692696"/>
            <a:ext cx="34315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 anchorCtr="1">
            <a:spAutoFit/>
          </a:bodyPr>
          <a:lstStyle/>
          <a:p>
            <a:pPr algn="l"/>
            <a:r>
              <a:rPr lang="en-GB" altLang="zh-CN" sz="1800" b="1" dirty="0">
                <a:ea typeface="宋体" pitchFamily="2" charset="-122"/>
              </a:rPr>
              <a:t>Coordinated analysis of breast cancer subtypes defined from five</a:t>
            </a:r>
          </a:p>
          <a:p>
            <a:pPr algn="l" rtl="0"/>
            <a:r>
              <a:rPr lang="en-GB" altLang="zh-CN" sz="1800" b="1" dirty="0">
                <a:ea typeface="宋体" pitchFamily="2" charset="-122"/>
              </a:rPr>
              <a:t>different genomic/proteomic platforms.</a:t>
            </a:r>
          </a:p>
        </p:txBody>
      </p:sp>
      <p:pic>
        <p:nvPicPr>
          <p:cNvPr id="7483" name="Picture 315" descr="nature11412-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06" y="111561"/>
            <a:ext cx="5544616" cy="669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65517" y="2492896"/>
            <a:ext cx="2952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b="1" dirty="0" smtClean="0"/>
              <a:t>a</a:t>
            </a:r>
            <a:r>
              <a:rPr lang="en-US" sz="1400" dirty="0" smtClean="0"/>
              <a:t>, Consensus clustering analysis of the subtypes identifies four major groups (samples, </a:t>
            </a:r>
            <a:r>
              <a:rPr lang="en-US" sz="1400" i="1" dirty="0" smtClean="0"/>
              <a:t>n</a:t>
            </a:r>
            <a:r>
              <a:rPr lang="en-US" sz="1400" dirty="0" smtClean="0"/>
              <a:t> = 348). The blue and white heat map displays sample consensus. </a:t>
            </a:r>
          </a:p>
          <a:p>
            <a:pPr algn="l" rtl="0"/>
            <a:endParaRPr lang="en-US" sz="1400" dirty="0" smtClean="0"/>
          </a:p>
          <a:p>
            <a:pPr algn="l" rtl="0"/>
            <a:r>
              <a:rPr lang="en-US" sz="1400" b="1" dirty="0" smtClean="0"/>
              <a:t>b</a:t>
            </a:r>
            <a:r>
              <a:rPr lang="en-US" sz="1400" dirty="0" smtClean="0"/>
              <a:t>, Heat-map display of the subtypes defined independently by miRNAs, DNA methylation, copy number (CN), PAM50 mRNA expression, and RPPA expression. The red bar indicates membership of a cluster type. </a:t>
            </a:r>
          </a:p>
          <a:p>
            <a:pPr algn="l" rtl="0"/>
            <a:endParaRPr lang="en-US" sz="1400" dirty="0" smtClean="0"/>
          </a:p>
          <a:p>
            <a:pPr algn="l" rtl="0"/>
            <a:r>
              <a:rPr lang="en-US" sz="1400" b="1" dirty="0" smtClean="0"/>
              <a:t>c</a:t>
            </a:r>
            <a:r>
              <a:rPr lang="en-US" sz="1400" dirty="0" smtClean="0"/>
              <a:t>, Associations with molecular and clinical features. </a:t>
            </a:r>
            <a:r>
              <a:rPr lang="en-US" sz="1400" i="1" dirty="0" smtClean="0"/>
              <a:t>P</a:t>
            </a:r>
            <a:r>
              <a:rPr lang="en-US" sz="1400" dirty="0" smtClean="0"/>
              <a:t> values were calculated using a chi-squared test.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29354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Another paper about detecting BRCA subtypes – 10 subtypes</a:t>
            </a:r>
            <a:endParaRPr lang="he-I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500" t="14686" r="33375" b="3560"/>
          <a:stretch>
            <a:fillRect/>
          </a:stretch>
        </p:blipFill>
        <p:spPr bwMode="auto">
          <a:xfrm>
            <a:off x="5220072" y="1700808"/>
            <a:ext cx="3833605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1772816"/>
            <a:ext cx="4671985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/>
              <a:t>Detected 10 subtypes with distinct outcomes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Two types of data: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Expression:</a:t>
            </a:r>
          </a:p>
          <a:p>
            <a:pPr marL="800100" lvl="1" indent="-342900" algn="l" rtl="0"/>
            <a:r>
              <a:rPr lang="he-IL" sz="1600" dirty="0" smtClean="0"/>
              <a:t>HumanHT-12 </a:t>
            </a:r>
            <a:r>
              <a:rPr lang="he-IL" sz="1600" i="1" dirty="0" smtClean="0"/>
              <a:t>v3</a:t>
            </a:r>
            <a:r>
              <a:rPr lang="he-IL" sz="1600" dirty="0" smtClean="0"/>
              <a:t> Expression BeadChip – </a:t>
            </a:r>
            <a:r>
              <a:rPr lang="he-IL" sz="1600" i="1" dirty="0" smtClean="0"/>
              <a:t>Illumina</a:t>
            </a:r>
            <a:endParaRPr lang="en-US" sz="1600" i="1" dirty="0" smtClean="0"/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Copy number:</a:t>
            </a:r>
          </a:p>
          <a:p>
            <a:pPr marL="800100" lvl="1" indent="-342900" algn="l" rtl="0"/>
            <a:r>
              <a:rPr lang="en-US" sz="1600" dirty="0" err="1" smtClean="0"/>
              <a:t>Aymetrix</a:t>
            </a:r>
            <a:r>
              <a:rPr lang="en-US" sz="1600" dirty="0" smtClean="0"/>
              <a:t> SNP 6.0 platform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Using as external labels: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	PAM50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	GENIUS</a:t>
            </a:r>
          </a:p>
          <a:p>
            <a:pPr lvl="2" algn="l" rtl="0"/>
            <a:r>
              <a:rPr lang="en-US" sz="1400" dirty="0" smtClean="0">
                <a:hlinkClick r:id="rId3"/>
              </a:rPr>
              <a:t>http://genomebiology.com/content/11/2/R18</a:t>
            </a:r>
            <a:endParaRPr lang="en-US" sz="1400" dirty="0" smtClean="0"/>
          </a:p>
          <a:p>
            <a:pPr algn="l" rtl="0"/>
            <a:endParaRPr lang="en-US" sz="1400" dirty="0" smtClean="0"/>
          </a:p>
          <a:p>
            <a:pPr algn="l" rtl="0"/>
            <a:r>
              <a:rPr lang="en-US" sz="1600" dirty="0" smtClean="0"/>
              <a:t>Integrative clustering using </a:t>
            </a:r>
            <a:r>
              <a:rPr lang="en-US" sz="1600" dirty="0" err="1" smtClean="0"/>
              <a:t>iCluster</a:t>
            </a:r>
            <a:r>
              <a:rPr lang="en-US" sz="1600" dirty="0" smtClean="0"/>
              <a:t> (2009):</a:t>
            </a:r>
          </a:p>
          <a:p>
            <a:pPr algn="l" rtl="0"/>
            <a:r>
              <a:rPr lang="en-US" sz="1400" dirty="0" smtClean="0"/>
              <a:t>Joint latent variable framework for integrative clustering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94349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RNA-Seq Based Identification of Breast </a:t>
            </a:r>
            <a:r>
              <a:rPr lang="en-US" dirty="0"/>
              <a:t>C</a:t>
            </a:r>
            <a:r>
              <a:rPr lang="en-US" dirty="0" smtClean="0"/>
              <a:t>ancer </a:t>
            </a:r>
            <a:r>
              <a:rPr lang="en-US" dirty="0"/>
              <a:t>S</a:t>
            </a:r>
            <a:r>
              <a:rPr lang="en-US" dirty="0" smtClean="0"/>
              <a:t>ubtypes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37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RNA-Seq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RNA-Seq is a recently developed approach to </a:t>
            </a:r>
            <a:r>
              <a:rPr lang="en-US" dirty="0" err="1" smtClean="0"/>
              <a:t>transcriptome</a:t>
            </a:r>
            <a:r>
              <a:rPr lang="en-US" dirty="0" smtClean="0"/>
              <a:t> profiling that uses deep-sequencing technologies.</a:t>
            </a:r>
          </a:p>
          <a:p>
            <a:pPr algn="l" rtl="0"/>
            <a:r>
              <a:rPr lang="en-US" dirty="0" smtClean="0"/>
              <a:t>Like microarrays it can provide mRNA abundance quantification and considered to be…</a:t>
            </a:r>
          </a:p>
          <a:p>
            <a:pPr lvl="1" algn="l" rtl="0"/>
            <a:r>
              <a:rPr lang="en-US" dirty="0" smtClean="0"/>
              <a:t>More precise</a:t>
            </a:r>
          </a:p>
          <a:p>
            <a:pPr lvl="1" algn="l" rtl="0"/>
            <a:r>
              <a:rPr lang="en-US" dirty="0" smtClean="0"/>
              <a:t>Less noisy</a:t>
            </a:r>
          </a:p>
          <a:p>
            <a:pPr lvl="1" algn="l" rtl="0"/>
            <a:r>
              <a:rPr lang="en-US" dirty="0" smtClean="0"/>
              <a:t>Higher dynamic range</a:t>
            </a:r>
          </a:p>
          <a:p>
            <a:pPr lvl="1" algn="l" rtl="0"/>
            <a:r>
              <a:rPr lang="en-US" dirty="0" smtClean="0"/>
              <a:t>Also provides the RNA sequence itself</a:t>
            </a:r>
          </a:p>
          <a:p>
            <a:pPr marL="457200" lvl="1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542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b="1" dirty="0" smtClean="0"/>
              <a:t>The TCGA RNA-Seq Breast Cancer Dataset</a:t>
            </a:r>
            <a:endParaRPr lang="he-IL" sz="32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76192"/>
          </a:xfrm>
        </p:spPr>
        <p:txBody>
          <a:bodyPr/>
          <a:lstStyle/>
          <a:p>
            <a:pPr algn="l" rtl="0"/>
            <a:r>
              <a:rPr lang="en-US" dirty="0" smtClean="0"/>
              <a:t>RNA-Seq </a:t>
            </a:r>
            <a:r>
              <a:rPr lang="en-US" dirty="0" smtClean="0"/>
              <a:t>data and </a:t>
            </a:r>
            <a:r>
              <a:rPr lang="en-US" dirty="0" smtClean="0"/>
              <a:t>Clinical data for 956 samples </a:t>
            </a:r>
            <a:r>
              <a:rPr lang="en-US" dirty="0" smtClean="0"/>
              <a:t>were downloaded </a:t>
            </a:r>
            <a:r>
              <a:rPr lang="en-US" dirty="0" smtClean="0"/>
              <a:t>from TCGA web site</a:t>
            </a:r>
          </a:p>
          <a:p>
            <a:pPr lvl="1" algn="l" rtl="0"/>
            <a:r>
              <a:rPr lang="en-US" dirty="0" smtClean="0"/>
              <a:t>107 </a:t>
            </a:r>
            <a:r>
              <a:rPr lang="en-US" dirty="0" err="1" smtClean="0"/>
              <a:t>Normals</a:t>
            </a:r>
            <a:r>
              <a:rPr lang="en-US" dirty="0" smtClean="0"/>
              <a:t>, 849 Tumors</a:t>
            </a:r>
          </a:p>
          <a:p>
            <a:pPr lvl="1" algn="l" rtl="0"/>
            <a:r>
              <a:rPr lang="en-US" dirty="0" smtClean="0"/>
              <a:t>20531 </a:t>
            </a:r>
            <a:r>
              <a:rPr lang="en-US" dirty="0" smtClean="0"/>
              <a:t>genes</a:t>
            </a:r>
          </a:p>
          <a:p>
            <a:pPr lvl="1" algn="l" rtl="0"/>
            <a:r>
              <a:rPr lang="en-US" dirty="0" smtClean="0"/>
              <a:t>Sample annotations include PAM50 labels.</a:t>
            </a:r>
            <a:endParaRPr lang="en-US" dirty="0" smtClean="0"/>
          </a:p>
          <a:p>
            <a:pPr algn="l" rtl="0"/>
            <a:endParaRPr lang="en-US" dirty="0" smtClean="0"/>
          </a:p>
          <a:p>
            <a:pPr marL="457200" lvl="1" indent="0" algn="l" rtl="0">
              <a:buNone/>
            </a:pPr>
            <a:endParaRPr lang="en-US" dirty="0" smtClean="0"/>
          </a:p>
          <a:p>
            <a:pPr lvl="1" algn="l" rtl="0"/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366634"/>
              </p:ext>
            </p:extLst>
          </p:nvPr>
        </p:nvGraphicFramePr>
        <p:xfrm>
          <a:off x="3347864" y="4365104"/>
          <a:ext cx="5698976" cy="231125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16628"/>
                <a:gridCol w="2882348"/>
              </a:tblGrid>
              <a:tr h="256806">
                <a:tc>
                  <a:txBody>
                    <a:bodyPr/>
                    <a:lstStyle/>
                    <a:p>
                      <a:pPr algn="ctr" rtl="0"/>
                      <a:r>
                        <a:rPr lang="he-IL" sz="1200" dirty="0" smtClean="0"/>
                        <a:t>#</a:t>
                      </a:r>
                      <a:r>
                        <a:rPr lang="en-US" sz="1200" dirty="0" smtClean="0"/>
                        <a:t>Sample</a:t>
                      </a:r>
                      <a:endParaRPr lang="he-IL" sz="1200" dirty="0"/>
                    </a:p>
                  </a:txBody>
                  <a:tcPr marL="63322" marR="63322" marT="31661" marB="3166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Type</a:t>
                      </a:r>
                      <a:endParaRPr lang="he-IL" sz="1200" dirty="0"/>
                    </a:p>
                  </a:txBody>
                  <a:tcPr marL="63322" marR="63322" marT="31661" marB="31661"/>
                </a:tc>
              </a:tr>
              <a:tr h="256806"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298</a:t>
                      </a:r>
                      <a:endParaRPr lang="he-IL" sz="1200" dirty="0"/>
                    </a:p>
                  </a:txBody>
                  <a:tcPr marL="63322" marR="63322" marT="31661" marB="3166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NA</a:t>
                      </a:r>
                      <a:endParaRPr lang="he-IL" sz="1200" dirty="0"/>
                    </a:p>
                  </a:txBody>
                  <a:tcPr marL="63322" marR="63322" marT="31661" marB="31661"/>
                </a:tc>
              </a:tr>
              <a:tr h="256806"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107</a:t>
                      </a:r>
                      <a:endParaRPr lang="he-IL" sz="1200" dirty="0"/>
                    </a:p>
                  </a:txBody>
                  <a:tcPr marL="63322" marR="63322" marT="31661" marB="3166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Normal</a:t>
                      </a:r>
                      <a:endParaRPr lang="he-IL" sz="1200" dirty="0"/>
                    </a:p>
                  </a:txBody>
                  <a:tcPr marL="63322" marR="63322" marT="31661" marB="31661"/>
                </a:tc>
              </a:tr>
              <a:tr h="256806"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39</a:t>
                      </a:r>
                      <a:endParaRPr lang="he-IL" sz="1200" dirty="0"/>
                    </a:p>
                  </a:txBody>
                  <a:tcPr marL="63322" marR="63322" marT="31661" marB="3166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?</a:t>
                      </a:r>
                      <a:endParaRPr lang="he-IL" sz="1200" dirty="0"/>
                    </a:p>
                  </a:txBody>
                  <a:tcPr marL="63322" marR="63322" marT="31661" marB="31661"/>
                </a:tc>
              </a:tr>
              <a:tr h="256806"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95</a:t>
                      </a:r>
                      <a:endParaRPr lang="he-IL" sz="1200" dirty="0"/>
                    </a:p>
                  </a:txBody>
                  <a:tcPr marL="63322" marR="63322" marT="31661" marB="3166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Basal-Like</a:t>
                      </a:r>
                      <a:endParaRPr lang="he-IL" sz="1200" dirty="0"/>
                    </a:p>
                  </a:txBody>
                  <a:tcPr marL="63322" marR="63322" marT="31661" marB="31661"/>
                </a:tc>
              </a:tr>
              <a:tr h="256806"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56</a:t>
                      </a:r>
                      <a:endParaRPr lang="he-IL" sz="1200" dirty="0"/>
                    </a:p>
                  </a:txBody>
                  <a:tcPr marL="63322" marR="63322" marT="31661" marB="3166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Her2</a:t>
                      </a:r>
                      <a:endParaRPr lang="he-IL" sz="1200" dirty="0"/>
                    </a:p>
                  </a:txBody>
                  <a:tcPr marL="63322" marR="63322" marT="31661" marB="31661"/>
                </a:tc>
              </a:tr>
              <a:tr h="256806"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229</a:t>
                      </a:r>
                      <a:endParaRPr lang="he-IL" sz="1200" dirty="0"/>
                    </a:p>
                  </a:txBody>
                  <a:tcPr marL="63322" marR="63322" marT="31661" marB="3166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Luminal A</a:t>
                      </a:r>
                    </a:p>
                  </a:txBody>
                  <a:tcPr marL="63322" marR="63322" marT="31661" marB="31661"/>
                </a:tc>
              </a:tr>
              <a:tr h="256806"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125</a:t>
                      </a:r>
                      <a:endParaRPr lang="he-IL" sz="1200" dirty="0"/>
                    </a:p>
                  </a:txBody>
                  <a:tcPr marL="63322" marR="63322" marT="31661" marB="3166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Luminal B</a:t>
                      </a:r>
                    </a:p>
                  </a:txBody>
                  <a:tcPr marL="63322" marR="63322" marT="31661" marB="31661"/>
                </a:tc>
              </a:tr>
              <a:tr h="256806"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7</a:t>
                      </a:r>
                      <a:endParaRPr lang="he-IL" sz="1200" dirty="0"/>
                    </a:p>
                  </a:txBody>
                  <a:tcPr marL="63322" marR="63322" marT="31661" marB="3166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Normal</a:t>
                      </a:r>
                      <a:r>
                        <a:rPr lang="en-US" sz="1200" baseline="0" dirty="0" smtClean="0"/>
                        <a:t> Like</a:t>
                      </a:r>
                      <a:endParaRPr lang="en-US" sz="1200" dirty="0" smtClean="0"/>
                    </a:p>
                  </a:txBody>
                  <a:tcPr marL="63322" marR="63322" marT="31661" marB="31661"/>
                </a:tc>
              </a:tr>
            </a:tbl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4499992" y="3624300"/>
            <a:ext cx="3600400" cy="84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PAM50 Label Distribution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2095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Preprocessing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Removed samples for which PAM50 isn’t available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Starting </a:t>
            </a:r>
            <a:r>
              <a:rPr lang="en-US" dirty="0" smtClean="0"/>
              <a:t>with 20531 genes</a:t>
            </a:r>
          </a:p>
          <a:p>
            <a:pPr algn="l" rtl="0"/>
            <a:r>
              <a:rPr lang="en-US" dirty="0" smtClean="0"/>
              <a:t>Flooring to </a:t>
            </a:r>
            <a:r>
              <a:rPr lang="en-US" dirty="0" smtClean="0"/>
              <a:t>4</a:t>
            </a:r>
            <a:endParaRPr lang="en-US" dirty="0" smtClean="0"/>
          </a:p>
          <a:p>
            <a:pPr algn="l" rtl="0"/>
            <a:r>
              <a:rPr lang="en-US" dirty="0" smtClean="0"/>
              <a:t>Log2 </a:t>
            </a:r>
          </a:p>
          <a:p>
            <a:pPr algn="l" rtl="0"/>
            <a:r>
              <a:rPr lang="en-US" dirty="0" smtClean="0"/>
              <a:t>Keeping only top 10% variable genes (n=2053)</a:t>
            </a:r>
          </a:p>
          <a:p>
            <a:pPr algn="l" rtl="0"/>
            <a:r>
              <a:rPr lang="en-US" dirty="0" smtClean="0"/>
              <a:t>Standardizing the </a:t>
            </a:r>
            <a:r>
              <a:rPr lang="en-US" dirty="0" smtClean="0"/>
              <a:t>rows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732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Cancer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dirty="0" smtClean="0"/>
              <a:t>A</a:t>
            </a:r>
            <a:r>
              <a:rPr lang="en-US" b="1" dirty="0" smtClean="0"/>
              <a:t> Common</a:t>
            </a:r>
            <a:r>
              <a:rPr lang="en-US" dirty="0" smtClean="0"/>
              <a:t> disease</a:t>
            </a:r>
          </a:p>
          <a:p>
            <a:pPr lvl="1" algn="l" rtl="0"/>
            <a:r>
              <a:rPr lang="en-US" sz="1800" dirty="0" smtClean="0"/>
              <a:t>1,300,000 </a:t>
            </a:r>
            <a:r>
              <a:rPr lang="en-US" sz="1800" dirty="0"/>
              <a:t>cases, 450,000 deaths each year </a:t>
            </a:r>
            <a:r>
              <a:rPr lang="en-US" sz="1800" dirty="0" smtClean="0"/>
              <a:t>worldwide</a:t>
            </a:r>
            <a:endParaRPr lang="en-US" sz="1800" dirty="0"/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Heterogeneous </a:t>
            </a:r>
            <a:r>
              <a:rPr lang="en-US" dirty="0"/>
              <a:t>with respect to</a:t>
            </a:r>
          </a:p>
          <a:p>
            <a:pPr lvl="1" algn="l" rtl="0"/>
            <a:r>
              <a:rPr lang="en-US" dirty="0">
                <a:solidFill>
                  <a:schemeClr val="tx2"/>
                </a:solidFill>
              </a:rPr>
              <a:t>Molecular </a:t>
            </a:r>
            <a:r>
              <a:rPr lang="en-US" dirty="0" smtClean="0">
                <a:solidFill>
                  <a:schemeClr val="tx2"/>
                </a:solidFill>
              </a:rPr>
              <a:t>alterations</a:t>
            </a:r>
          </a:p>
          <a:p>
            <a:pPr lvl="2" algn="l" rtl="0"/>
            <a:r>
              <a:rPr lang="en-US" dirty="0" smtClean="0"/>
              <a:t>Many different cellular scenarios can lead to cancer</a:t>
            </a:r>
            <a:endParaRPr lang="en-US" dirty="0"/>
          </a:p>
          <a:p>
            <a:pPr lvl="1" algn="l" rtl="0"/>
            <a:r>
              <a:rPr lang="en-US" dirty="0">
                <a:solidFill>
                  <a:schemeClr val="tx2"/>
                </a:solidFill>
              </a:rPr>
              <a:t>Cellular </a:t>
            </a:r>
            <a:r>
              <a:rPr lang="en-US" dirty="0" smtClean="0">
                <a:solidFill>
                  <a:schemeClr val="tx2"/>
                </a:solidFill>
              </a:rPr>
              <a:t>composition</a:t>
            </a:r>
          </a:p>
          <a:p>
            <a:pPr lvl="2" algn="l" rtl="0"/>
            <a:r>
              <a:rPr lang="en-US" dirty="0" smtClean="0"/>
              <a:t>Tumors are composed of several types of cells</a:t>
            </a:r>
            <a:endParaRPr lang="en-US" dirty="0"/>
          </a:p>
          <a:p>
            <a:pPr lvl="1" algn="l" rtl="0"/>
            <a:r>
              <a:rPr lang="en-US" dirty="0">
                <a:solidFill>
                  <a:schemeClr val="tx2"/>
                </a:solidFill>
              </a:rPr>
              <a:t>Clinical </a:t>
            </a:r>
            <a:r>
              <a:rPr lang="en-US" dirty="0" smtClean="0">
                <a:solidFill>
                  <a:schemeClr val="tx2"/>
                </a:solidFill>
              </a:rPr>
              <a:t>outcome</a:t>
            </a:r>
          </a:p>
          <a:p>
            <a:pPr lvl="2" algn="l" rtl="0"/>
            <a:r>
              <a:rPr lang="en-US" dirty="0" smtClean="0"/>
              <a:t>Outcome prediction is challenging</a:t>
            </a:r>
          </a:p>
          <a:p>
            <a:pPr marL="0" indent="0" algn="l" rtl="0">
              <a:buNone/>
            </a:pPr>
            <a:endParaRPr lang="he-IL" sz="3200" dirty="0"/>
          </a:p>
        </p:txBody>
      </p:sp>
      <p:pic>
        <p:nvPicPr>
          <p:cNvPr id="5122" name="Picture 2" descr="Gro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933056"/>
            <a:ext cx="3196581" cy="25695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the Clustering begin…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Goal: Partition the samples into groups exhibiting high correlation to PAM50 labels.</a:t>
            </a:r>
          </a:p>
          <a:p>
            <a:pPr algn="l" rtl="0"/>
            <a:r>
              <a:rPr lang="en-US" dirty="0" smtClean="0"/>
              <a:t>Started </a:t>
            </a:r>
            <a:r>
              <a:rPr lang="en-US" dirty="0"/>
              <a:t>with Hierarchical </a:t>
            </a:r>
            <a:r>
              <a:rPr lang="en-US" dirty="0" smtClean="0"/>
              <a:t>clustering.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Difficult to visualize (hundreds of samples)</a:t>
            </a:r>
          </a:p>
          <a:p>
            <a:pPr algn="l" rtl="0"/>
            <a:r>
              <a:rPr lang="en-US" dirty="0" smtClean="0"/>
              <a:t>A measure is needed to determine correlation to PAM50 labels.</a:t>
            </a:r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928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10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Applying hierarchical clustering on samples 1:3:956</a:t>
            </a:r>
            <a:endParaRPr lang="he-IL" sz="28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0" b="55931"/>
          <a:stretch/>
        </p:blipFill>
        <p:spPr bwMode="auto">
          <a:xfrm>
            <a:off x="0" y="822525"/>
            <a:ext cx="9157920" cy="27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559026"/>
            <a:ext cx="728083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Normal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3756269" y="3559026"/>
            <a:ext cx="54053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Her2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8291977" y="3559026"/>
            <a:ext cx="865943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err="1" smtClean="0"/>
              <a:t>LuminalB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33512" y="3098016"/>
            <a:ext cx="705257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PAM50</a:t>
            </a:r>
            <a:endParaRPr lang="he-IL" sz="1400" dirty="0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t="40409" r="2137" b="55237"/>
          <a:stretch/>
        </p:blipFill>
        <p:spPr bwMode="auto">
          <a:xfrm flipV="1">
            <a:off x="129216" y="6085728"/>
            <a:ext cx="9007784" cy="28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33108" y="6374279"/>
            <a:ext cx="656013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Tumor</a:t>
            </a:r>
            <a:endParaRPr lang="he-IL" dirty="0"/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4" b="54262"/>
          <a:stretch/>
        </p:blipFill>
        <p:spPr bwMode="auto">
          <a:xfrm>
            <a:off x="-145857" y="3869938"/>
            <a:ext cx="9599770" cy="49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74728" y="6374280"/>
            <a:ext cx="728083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Normal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2383098" y="4215237"/>
            <a:ext cx="828753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Negative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5580112" y="4225263"/>
            <a:ext cx="75322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Positive</a:t>
            </a:r>
            <a:endParaRPr lang="he-IL" dirty="0"/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40545" r="2667" b="55169"/>
          <a:stretch/>
        </p:blipFill>
        <p:spPr bwMode="auto">
          <a:xfrm>
            <a:off x="323528" y="4648894"/>
            <a:ext cx="8801432" cy="29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383096" y="5589239"/>
            <a:ext cx="828753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Negative</a:t>
            </a:r>
            <a:endParaRPr lang="he-IL" dirty="0"/>
          </a:p>
        </p:txBody>
      </p:sp>
      <p:sp>
        <p:nvSpPr>
          <p:cNvPr id="28" name="TextBox 27"/>
          <p:cNvSpPr txBox="1"/>
          <p:nvPr/>
        </p:nvSpPr>
        <p:spPr>
          <a:xfrm>
            <a:off x="5617878" y="4849415"/>
            <a:ext cx="75322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Positive</a:t>
            </a:r>
            <a:endParaRPr lang="he-IL" dirty="0"/>
          </a:p>
        </p:txBody>
      </p:sp>
      <p:sp>
        <p:nvSpPr>
          <p:cNvPr id="29" name="TextBox 28"/>
          <p:cNvSpPr txBox="1"/>
          <p:nvPr/>
        </p:nvSpPr>
        <p:spPr>
          <a:xfrm>
            <a:off x="138221" y="3716049"/>
            <a:ext cx="37061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ER</a:t>
            </a:r>
            <a:endParaRPr lang="he-IL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38221" y="4370155"/>
            <a:ext cx="37542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PR</a:t>
            </a:r>
            <a:endParaRPr lang="he-IL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38221" y="5027421"/>
            <a:ext cx="57419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HER2</a:t>
            </a:r>
            <a:endParaRPr lang="he-IL" sz="1400" dirty="0"/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0052" r="2571" b="55356"/>
          <a:stretch/>
        </p:blipFill>
        <p:spPr bwMode="auto">
          <a:xfrm>
            <a:off x="323528" y="5301208"/>
            <a:ext cx="880143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649926" y="5602495"/>
            <a:ext cx="75322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Positive</a:t>
            </a:r>
            <a:endParaRPr lang="he-IL" dirty="0"/>
          </a:p>
        </p:txBody>
      </p:sp>
      <p:sp>
        <p:nvSpPr>
          <p:cNvPr id="34" name="TextBox 33"/>
          <p:cNvSpPr txBox="1"/>
          <p:nvPr/>
        </p:nvSpPr>
        <p:spPr>
          <a:xfrm>
            <a:off x="5580112" y="5602494"/>
            <a:ext cx="828753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Negative</a:t>
            </a:r>
            <a:endParaRPr lang="he-IL" dirty="0"/>
          </a:p>
        </p:txBody>
      </p:sp>
      <p:sp>
        <p:nvSpPr>
          <p:cNvPr id="35" name="TextBox 34"/>
          <p:cNvSpPr txBox="1"/>
          <p:nvPr/>
        </p:nvSpPr>
        <p:spPr>
          <a:xfrm>
            <a:off x="2383097" y="4941168"/>
            <a:ext cx="828753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/>
              <a:t>Negative</a:t>
            </a:r>
            <a:endParaRPr lang="he-IL" dirty="0"/>
          </a:p>
        </p:txBody>
      </p:sp>
      <p:sp>
        <p:nvSpPr>
          <p:cNvPr id="36" name="TextBox 35"/>
          <p:cNvSpPr txBox="1"/>
          <p:nvPr/>
        </p:nvSpPr>
        <p:spPr>
          <a:xfrm>
            <a:off x="4528142" y="3575347"/>
            <a:ext cx="865943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err="1" smtClean="0"/>
              <a:t>LuminalA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5174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2400" dirty="0" smtClean="0"/>
              <a:t>Applying hierarchical clustering on different subsets of samples</a:t>
            </a:r>
            <a:br>
              <a:rPr lang="en-US" sz="2400" dirty="0" smtClean="0"/>
            </a:br>
            <a:r>
              <a:rPr lang="en-US" sz="2400" dirty="0"/>
              <a:t>(</a:t>
            </a:r>
            <a:r>
              <a:rPr lang="en-US" sz="2400" dirty="0" smtClean="0"/>
              <a:t>All samples)</a:t>
            </a:r>
            <a:endParaRPr lang="he-IL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0594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726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2" y="1676400"/>
            <a:ext cx="8755908" cy="488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6096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400" dirty="0" smtClean="0"/>
              <a:t>Applying hierarchical clustering on different subsets of samples</a:t>
            </a:r>
            <a:br>
              <a:rPr lang="en-US" sz="2400" dirty="0" smtClean="0"/>
            </a:br>
            <a:r>
              <a:rPr lang="en-US" sz="2400" dirty="0" smtClean="0"/>
              <a:t>(Tumors only, without </a:t>
            </a:r>
            <a:r>
              <a:rPr lang="en-US" sz="2400" dirty="0" err="1" smtClean="0"/>
              <a:t>Normals</a:t>
            </a:r>
            <a:r>
              <a:rPr lang="en-US" sz="2400" dirty="0" smtClean="0"/>
              <a:t>)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746473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22039"/>
            <a:ext cx="8870833" cy="493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581810" y="54868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400" dirty="0" smtClean="0"/>
              <a:t>Applying hierarchical clustering on different subsets of samples</a:t>
            </a:r>
            <a:br>
              <a:rPr lang="en-US" sz="2400" dirty="0" smtClean="0"/>
            </a:br>
            <a:r>
              <a:rPr lang="en-US" sz="2400" dirty="0" smtClean="0"/>
              <a:t>(Luminal A, Luminal B, normal-like)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270666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PAM50 subtype detection – </a:t>
            </a:r>
            <a:r>
              <a:rPr lang="en-US" dirty="0" smtClean="0"/>
              <a:t>some labels are easier to detect than others. From </a:t>
            </a:r>
            <a:r>
              <a:rPr lang="en-US" dirty="0" smtClean="0"/>
              <a:t>easiest to hardest:</a:t>
            </a:r>
          </a:p>
          <a:p>
            <a:pPr lvl="1" algn="l" rtl="0"/>
            <a:r>
              <a:rPr lang="en-US" dirty="0" smtClean="0"/>
              <a:t>Normal</a:t>
            </a:r>
          </a:p>
          <a:p>
            <a:pPr lvl="1" algn="l" rtl="0"/>
            <a:r>
              <a:rPr lang="en-US" dirty="0" smtClean="0"/>
              <a:t>Basal-Like</a:t>
            </a:r>
          </a:p>
          <a:p>
            <a:pPr lvl="1" algn="l" rtl="0"/>
            <a:r>
              <a:rPr lang="en-US" dirty="0" smtClean="0"/>
              <a:t>Her2</a:t>
            </a:r>
          </a:p>
          <a:p>
            <a:pPr lvl="1" algn="l" rtl="0"/>
            <a:r>
              <a:rPr lang="en-US" dirty="0" smtClean="0"/>
              <a:t>Luminal B</a:t>
            </a:r>
          </a:p>
          <a:p>
            <a:pPr lvl="1" algn="l" rtl="0"/>
            <a:r>
              <a:rPr lang="en-US" dirty="0" smtClean="0"/>
              <a:t>Luminal A</a:t>
            </a:r>
          </a:p>
          <a:p>
            <a:pPr algn="l" rtl="0"/>
            <a:r>
              <a:rPr lang="en-US" dirty="0" smtClean="0"/>
              <a:t>Decision </a:t>
            </a:r>
            <a:r>
              <a:rPr lang="en-US" dirty="0" smtClean="0"/>
              <a:t>Tree </a:t>
            </a:r>
            <a:r>
              <a:rPr lang="en-US" dirty="0" smtClean="0"/>
              <a:t>approach in place? </a:t>
            </a:r>
            <a:r>
              <a:rPr lang="en-US" dirty="0" smtClean="0"/>
              <a:t>Multi step algorithm that uses different gene subsets for every step </a:t>
            </a:r>
            <a:r>
              <a:rPr lang="en-US" dirty="0" smtClean="0"/>
              <a:t>?</a:t>
            </a:r>
          </a:p>
          <a:p>
            <a:pPr algn="l" rtl="0"/>
            <a:r>
              <a:rPr lang="en-US" dirty="0" smtClean="0"/>
              <a:t>A measure is needed for evaluating clustering solutions and their correspondence to external labels.</a:t>
            </a:r>
          </a:p>
          <a:p>
            <a:pPr algn="l" rtl="0"/>
            <a:r>
              <a:rPr lang="en-US" dirty="0" smtClean="0"/>
              <a:t>Global score or per cluster score ?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41456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Finding measures for evaluating </a:t>
            </a:r>
            <a:r>
              <a:rPr lang="he-IL" dirty="0" smtClean="0"/>
              <a:t> </a:t>
            </a:r>
            <a:r>
              <a:rPr lang="en-US" dirty="0" smtClean="0"/>
              <a:t>clustering solutions I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560168"/>
              </a:xfrm>
            </p:spPr>
            <p:txBody>
              <a:bodyPr/>
              <a:lstStyle/>
              <a:p>
                <a:pPr algn="l" rtl="0"/>
                <a:r>
                  <a:rPr lang="en-US" b="1" dirty="0" smtClean="0"/>
                  <a:t>Global </a:t>
                </a:r>
                <a:r>
                  <a:rPr lang="en-US" b="1" dirty="0" err="1" smtClean="0"/>
                  <a:t>Jaccard</a:t>
                </a:r>
                <a:endParaRPr lang="en-US" b="1" dirty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: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𝑠𝑎𝑚𝑒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𝑐𝑙𝑢𝑠𝑡𝑒𝑟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: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𝑜𝑡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𝑏𝑒𝑎𝑟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𝑠𝑎𝑚𝑒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𝐿𝑎𝑏𝑒𝑙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𝑜𝑡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𝐺𝑙𝑜𝑏𝑎𝑙𝐽𝑎𝑐𝑐𝑎𝑟𝑑𝐼𝑛𝑑𝑒𝑥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560168"/>
              </a:xfrm>
              <a:blipFill rotWithShape="1">
                <a:blip r:embed="rId2"/>
                <a:stretch>
                  <a:fillRect l="-667" t="-9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997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Intersection of Clustering </a:t>
            </a:r>
            <a:r>
              <a:rPr lang="en-US" dirty="0" smtClean="0"/>
              <a:t>sol. and PAM50 </a:t>
            </a:r>
            <a:r>
              <a:rPr lang="en-US" sz="2200" dirty="0" smtClean="0"/>
              <a:t>(Samples </a:t>
            </a:r>
            <a:r>
              <a:rPr lang="en-US" sz="2200" dirty="0" smtClean="0"/>
              <a:t>ordered by </a:t>
            </a:r>
            <a:r>
              <a:rPr lang="en-US" sz="2200" dirty="0" smtClean="0"/>
              <a:t>PAM50)</a:t>
            </a:r>
            <a:endParaRPr lang="he-IL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1268760"/>
            <a:ext cx="10820777" cy="601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6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Intersection of Clustering sol. and PAM50</a:t>
            </a:r>
            <a:endParaRPr lang="he-I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863" y="980728"/>
            <a:ext cx="10572533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7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 measures for evaluating </a:t>
            </a:r>
            <a:r>
              <a:rPr lang="he-IL" dirty="0"/>
              <a:t> </a:t>
            </a:r>
            <a:r>
              <a:rPr lang="en-US" dirty="0"/>
              <a:t>clustering solutions </a:t>
            </a:r>
            <a:r>
              <a:rPr lang="en-US" dirty="0" smtClean="0"/>
              <a:t>II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632176"/>
              </a:xfrm>
            </p:spPr>
            <p:txBody>
              <a:bodyPr>
                <a:normAutofit fontScale="85000" lnSpcReduction="20000"/>
              </a:bodyPr>
              <a:lstStyle/>
              <a:p>
                <a:pPr algn="l" rtl="0">
                  <a:buFont typeface="Wingdings" pitchFamily="2" charset="2"/>
                  <a:buChar char="Ø"/>
                </a:pPr>
                <a:r>
                  <a:rPr lang="en-US" i="1" dirty="0" smtClean="0">
                    <a:latin typeface="+mj-lt"/>
                  </a:rPr>
                  <a:t>Insight: Label homogeneity in a cluster should be prioritized over number of clusters. Break to small homogeneous pieces and unite.</a:t>
                </a:r>
              </a:p>
              <a:p>
                <a:pPr algn="l" rtl="0"/>
                <a:endParaRPr lang="en-US" b="1" i="1" dirty="0" smtClean="0">
                  <a:latin typeface="Cambria Math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𝑾𝑺𝑴𝑹</m:t>
                    </m:r>
                    <m:r>
                      <a:rPr lang="en-US" b="1" i="1" dirty="0" smtClean="0">
                        <a:latin typeface="Cambria Math"/>
                      </a:rPr>
                      <m:t> (</m:t>
                    </m:r>
                    <m:r>
                      <a:rPr lang="en-US" b="1" i="1" dirty="0" smtClean="0">
                        <a:latin typeface="Cambria Math"/>
                      </a:rPr>
                      <m:t>𝑾𝒆𝒊𝒈𝒉𝒕𝒆𝒅</m:t>
                    </m:r>
                    <m:r>
                      <a:rPr lang="en-US" b="1" i="1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</a:rPr>
                      <m:t>𝑺𝒖𝒎</m:t>
                    </m:r>
                    <m:r>
                      <a:rPr lang="en-US" b="1" i="1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</a:rPr>
                      <m:t>𝑶𝒇</m:t>
                    </m:r>
                    <m:r>
                      <a:rPr lang="en-US" b="1" i="1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</a:rPr>
                      <m:t>𝑴𝒂𝒙𝒊𝒎𝒂𝒍</m:t>
                    </m:r>
                    <m:r>
                      <a:rPr lang="en-US" b="1" i="1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</a:rPr>
                      <m:t>𝑹𝒂𝒕𝒊𝒐𝒔</m:t>
                    </m:r>
                    <m:r>
                      <a:rPr lang="en-US" b="1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0" indent="0" algn="l" rtl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𝑊𝑆𝑀𝑅</m:t>
                    </m:r>
                  </m:oMath>
                </a14:m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he-IL" sz="2800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he-IL" sz="2800" i="1" smtClean="0">
                            <a:latin typeface="Cambria Math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m:rPr>
                                <m:brk m:alnAt="23"/>
                              </m:rPr>
                              <a:rPr lang="he-IL" sz="2800" b="0" i="1" smtClean="0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he-IL" sz="2800" b="0" i="1" smtClean="0">
                                <a:latin typeface="Cambria Math"/>
                              </a:rPr>
                              <m:t>1</m:t>
                            </m:r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/>
                              </a:rPr>
                              <m:t>..</m:t>
                            </m:r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he-IL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e-IL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argPr>
                                      <m:argSz m:val="-1"/>
                                    </m:argP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</m:eqArr>
                      </m:sub>
                      <m:sup/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..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𝐿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he-IL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𝑖𝑙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he-IL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𝑇𝑜𝑡𝑎𝑙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𝑛𝑢𝑚𝑏𝑒𝑟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𝑠𝑎𝑚𝑝𝑙𝑒𝑠</m:t>
                    </m:r>
                  </m:oMath>
                </a14:m>
                <a:endParaRPr lang="en-US" b="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𝑁𝑢𝑚𝑏𝑒𝑟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𝐶𝑙𝑢𝑠𝑡𝑒𝑟𝑠</m:t>
                    </m:r>
                  </m:oMath>
                </a14:m>
                <a:endParaRPr lang="en-US" b="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𝑁𝑢𝑚𝑏𝑒𝑟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𝐿𝑎𝑏𝑒𝑙𝑠</m:t>
                    </m:r>
                  </m:oMath>
                </a14:m>
                <a:endParaRPr lang="en-US" b="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𝑅𝑎𝑡𝑖𝑜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𝑙𝑎𝑏𝑒𝑙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𝑐𝑙𝑢𝑠𝑡𝑒𝑟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𝑚𝑖𝑛𝑖𝑚𝑎𝑙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𝑣𝑎𝑙𝑖𝑑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𝑐𝑙𝑢𝑠𝑡𝑒𝑟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𝑠𝑖𝑧𝑒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632176"/>
              </a:xfrm>
              <a:blipFill rotWithShape="1">
                <a:blip r:embed="rId2"/>
                <a:stretch>
                  <a:fillRect l="-296" t="-18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43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ensura.info/media/images/group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941" y="2420888"/>
            <a:ext cx="2714194" cy="20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Cancer Clinical Subtypes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/>
              <a:t>Breast cancer tumors are </a:t>
            </a:r>
            <a:r>
              <a:rPr lang="en-US" b="1" u="sng" dirty="0" smtClean="0"/>
              <a:t>clinically</a:t>
            </a:r>
            <a:r>
              <a:rPr lang="en-US" dirty="0" smtClean="0"/>
              <a:t> </a:t>
            </a:r>
            <a:r>
              <a:rPr lang="en-US" dirty="0"/>
              <a:t>categorized into three basic </a:t>
            </a:r>
            <a:r>
              <a:rPr lang="en-US" dirty="0" smtClean="0"/>
              <a:t>groups, each with its own therapeutic approach:</a:t>
            </a:r>
            <a:endParaRPr lang="en-US" dirty="0"/>
          </a:p>
          <a:p>
            <a:pPr lvl="1" algn="l" rtl="0"/>
            <a:r>
              <a:rPr lang="en-US" dirty="0">
                <a:solidFill>
                  <a:schemeClr val="tx2"/>
                </a:solidFill>
              </a:rPr>
              <a:t>ER</a:t>
            </a:r>
            <a:r>
              <a:rPr lang="en-US" dirty="0" smtClean="0">
                <a:solidFill>
                  <a:schemeClr val="tx2"/>
                </a:solidFill>
              </a:rPr>
              <a:t>+ </a:t>
            </a:r>
            <a:r>
              <a:rPr lang="en-US" dirty="0" smtClean="0"/>
              <a:t>(Luminal)</a:t>
            </a:r>
            <a:endParaRPr lang="en-US" dirty="0"/>
          </a:p>
          <a:p>
            <a:pPr lvl="1" algn="l" rtl="0"/>
            <a:r>
              <a:rPr lang="en-US" dirty="0" smtClean="0">
                <a:solidFill>
                  <a:schemeClr val="tx2"/>
                </a:solidFill>
              </a:rPr>
              <a:t>HER2</a:t>
            </a:r>
            <a:endParaRPr lang="en-US" b="1" dirty="0">
              <a:solidFill>
                <a:schemeClr val="tx2"/>
              </a:solidFill>
            </a:endParaRPr>
          </a:p>
          <a:p>
            <a:pPr lvl="1" algn="l" rtl="0"/>
            <a:r>
              <a:rPr lang="en-US" dirty="0" smtClean="0">
                <a:solidFill>
                  <a:schemeClr val="tx2"/>
                </a:solidFill>
              </a:rPr>
              <a:t>Basal-like</a:t>
            </a:r>
            <a:r>
              <a:rPr lang="en-US" dirty="0" smtClean="0"/>
              <a:t> </a:t>
            </a:r>
            <a:r>
              <a:rPr lang="en-US" dirty="0"/>
              <a:t>(Triple-negative</a:t>
            </a:r>
            <a:r>
              <a:rPr lang="en-US" dirty="0" smtClean="0"/>
              <a:t>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Classification </a:t>
            </a:r>
            <a:r>
              <a:rPr lang="en-US" dirty="0"/>
              <a:t>of breast cancer tumors into distinct subtypes is critical for planning treatment and for developing new </a:t>
            </a:r>
            <a:r>
              <a:rPr lang="en-US" dirty="0" smtClean="0"/>
              <a:t>therapies.</a:t>
            </a:r>
            <a:endParaRPr lang="en-US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5088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990600"/>
          </a:xfrm>
        </p:spPr>
        <p:txBody>
          <a:bodyPr>
            <a:normAutofit/>
          </a:bodyPr>
          <a:lstStyle/>
          <a:p>
            <a:pPr rtl="0"/>
            <a:r>
              <a:rPr lang="en-US" sz="2700" dirty="0" smtClean="0"/>
              <a:t>Applying the two measures on various clustering solutions </a:t>
            </a:r>
            <a:r>
              <a:rPr lang="en-US" sz="2000" dirty="0" smtClean="0"/>
              <a:t>(Hierarchical Clustering, Euclidean distance, Complete linkage)</a:t>
            </a:r>
            <a:endParaRPr lang="he-IL" sz="27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1182"/>
            <a:ext cx="8229600" cy="457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2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Intersection block diagram</a:t>
            </a:r>
            <a:br>
              <a:rPr lang="en-US" sz="3200" dirty="0" smtClean="0"/>
            </a:br>
            <a:r>
              <a:rPr lang="en-US" sz="1800" dirty="0" smtClean="0"/>
              <a:t>(Hierarchical </a:t>
            </a:r>
            <a:r>
              <a:rPr lang="en-US" sz="1800" dirty="0"/>
              <a:t>Clustering, Euclidean distance, Complete linkage)</a:t>
            </a:r>
            <a:endParaRPr lang="he-IL" sz="18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24744"/>
            <a:ext cx="1010365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762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Which parameter set will yield a clustering solution which best corresponds to PAM50 labels ?</a:t>
            </a:r>
            <a:endParaRPr lang="he-IL" sz="2800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284377"/>
              </p:ext>
            </p:extLst>
          </p:nvPr>
        </p:nvGraphicFramePr>
        <p:xfrm>
          <a:off x="755576" y="1844824"/>
          <a:ext cx="3848100" cy="3505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1900"/>
                <a:gridCol w="673100"/>
                <a:gridCol w="673100"/>
              </a:tblGrid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[</a:t>
                      </a:r>
                      <a:r>
                        <a:rPr lang="en-US" sz="1100" u="none" strike="noStrike" dirty="0" err="1">
                          <a:effectLst/>
                        </a:rPr>
                        <a:t>euclidean</a:t>
                      </a:r>
                      <a:r>
                        <a:rPr lang="en-US" sz="1100" u="none" strike="noStrike" dirty="0">
                          <a:effectLst/>
                        </a:rPr>
                        <a:t>] [complete]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15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0.798061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[seuclidean] [complete]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15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0.798061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[minkowski] [complete]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15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0.798061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[euclidean] [ward]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20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0.79483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[euclidean] [ward]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30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0.79483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[euclidean] [ward]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40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0.793215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[cosine] [complete]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30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0.789984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[spearman] [complete]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30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0.785137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[euclidean] [ward]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50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0.783522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[spearman] [complete]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20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0.783522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[spearman] [complete]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40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0.783522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[cosine] [complete]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40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0.781906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[correlation] [complete]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40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0.781906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[euclidean] [complete]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20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0.778675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[seuclidean] [complete]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20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0.778675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[cityblock] [complete]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30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0.778675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[minkowski] [complete]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20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0.778675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[cosine] [complete]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20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0.775444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[correlation] [complete]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30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0.775444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[correlation] [complete]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>
                          <a:effectLst/>
                        </a:rPr>
                        <a:t>50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e-IL" sz="1100" u="none" strike="noStrike" dirty="0">
                          <a:effectLst/>
                        </a:rPr>
                        <a:t>0.772213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37" y="1412774"/>
            <a:ext cx="4320480" cy="460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KMeans</a:t>
            </a:r>
            <a:r>
              <a:rPr lang="en-US" dirty="0" smtClean="0"/>
              <a:t> - Correlation</a:t>
            </a:r>
            <a:endParaRPr lang="he-IL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628800"/>
            <a:ext cx="932692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0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KMeans</a:t>
            </a:r>
            <a:r>
              <a:rPr lang="en-US" dirty="0" smtClean="0"/>
              <a:t> 15 - 0.83</a:t>
            </a:r>
            <a:endParaRPr lang="he-I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8" y="1600200"/>
            <a:ext cx="81416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5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– Correlation distance metric</a:t>
            </a:r>
            <a:endParaRPr lang="he-I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1340768"/>
            <a:ext cx="932645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4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– Dot Product distance metric</a:t>
            </a:r>
            <a:endParaRPr lang="he-I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008" y="1556792"/>
            <a:ext cx="8928992" cy="496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Better measurement is out there ? One that will penalize high number of clusters.</a:t>
            </a:r>
          </a:p>
          <a:p>
            <a:pPr algn="l" rtl="0"/>
            <a:r>
              <a:rPr lang="en-US" dirty="0" smtClean="0"/>
              <a:t>Global </a:t>
            </a:r>
            <a:r>
              <a:rPr lang="en-US" dirty="0" err="1" smtClean="0"/>
              <a:t>Jaccard</a:t>
            </a:r>
            <a:r>
              <a:rPr lang="en-US" dirty="0" smtClean="0"/>
              <a:t> Index prioritizes solutions with the same number of clusters.</a:t>
            </a:r>
          </a:p>
          <a:p>
            <a:pPr algn="l" rtl="0"/>
            <a:r>
              <a:rPr lang="en-US" dirty="0" err="1" smtClean="0"/>
              <a:t>KMeans</a:t>
            </a:r>
            <a:r>
              <a:rPr lang="en-US" dirty="0" smtClean="0"/>
              <a:t> results are random, hard to identify best parameters.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21813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Applying our measures on TCGA’s clusters</a:t>
            </a:r>
            <a:endParaRPr lang="he-IL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0568" y="1484784"/>
            <a:ext cx="9289032" cy="47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4427984" y="1556792"/>
            <a:ext cx="1080120" cy="36004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70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clustering based classifier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Find a clustering solution composed of clusters that are highly homogenous with respect to external label.</a:t>
            </a:r>
          </a:p>
          <a:p>
            <a:pPr algn="l" rtl="0"/>
            <a:r>
              <a:rPr lang="en-US" dirty="0" smtClean="0"/>
              <a:t>Assign a single label to each cluster based on calculation of maximal ratio.</a:t>
            </a:r>
          </a:p>
          <a:p>
            <a:pPr algn="l" rtl="0"/>
            <a:r>
              <a:rPr lang="en-US" dirty="0" smtClean="0"/>
              <a:t>Map each new sample to a cluster based on profile correlation.</a:t>
            </a:r>
          </a:p>
          <a:p>
            <a:pPr algn="l" rtl="0"/>
            <a:r>
              <a:rPr lang="en-US" dirty="0" smtClean="0"/>
              <a:t>Assign the new sample with the cluster’s label.</a:t>
            </a:r>
          </a:p>
          <a:p>
            <a:pPr algn="l" rtl="0"/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53588"/>
            <a:ext cx="4325260" cy="240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6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Project </a:t>
            </a:r>
            <a:r>
              <a:rPr lang="en-US" dirty="0"/>
              <a:t>Goals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Improve the classification of cancer samples into </a:t>
            </a:r>
            <a:r>
              <a:rPr lang="en-US" dirty="0" smtClean="0"/>
              <a:t>therapeutically-relevant utilizing </a:t>
            </a:r>
            <a:r>
              <a:rPr lang="en-US" dirty="0" smtClean="0"/>
              <a:t>the flood of new high throughput data </a:t>
            </a:r>
            <a:r>
              <a:rPr lang="en-US" dirty="0" smtClean="0"/>
              <a:t>sources.</a:t>
            </a:r>
            <a:endParaRPr lang="en-US" dirty="0" smtClean="0"/>
          </a:p>
          <a:p>
            <a:pPr algn="l" rtl="0"/>
            <a:r>
              <a:rPr lang="en-US" dirty="0" smtClean="0"/>
              <a:t>Identify </a:t>
            </a:r>
            <a:r>
              <a:rPr lang="en-US" dirty="0" smtClean="0"/>
              <a:t>biomarkers that are specific to certain </a:t>
            </a:r>
            <a:r>
              <a:rPr lang="en-US" dirty="0" smtClean="0"/>
              <a:t>subtypes</a:t>
            </a:r>
            <a:r>
              <a:rPr lang="en-US" dirty="0" smtClean="0"/>
              <a:t>, outcomes.</a:t>
            </a:r>
          </a:p>
        </p:txBody>
      </p:sp>
    </p:spTree>
    <p:extLst>
      <p:ext uri="{BB962C8B-B14F-4D97-AF65-F5344CB8AC3E}">
        <p14:creationId xmlns:p14="http://schemas.microsoft.com/office/powerpoint/2010/main" val="35647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1182"/>
            <a:ext cx="8229600" cy="457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Accuracy distribution over 40 executions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545355" y="1452856"/>
            <a:ext cx="78430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Kmeans</a:t>
            </a:r>
            <a:r>
              <a:rPr lang="en-US" dirty="0" smtClean="0"/>
              <a:t> 15, correlation- Mean: 0.7512, min:0.669, max:0.830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35971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732825"/>
            <a:ext cx="10201812" cy="567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457200" y="533400"/>
            <a:ext cx="4906888" cy="375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/>
              <a:t>Kmeans</a:t>
            </a:r>
            <a:r>
              <a:rPr lang="en-US" sz="1800" dirty="0" smtClean="0"/>
              <a:t> 15, Correlation distance – Example for high score</a:t>
            </a: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2874712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476672"/>
            <a:ext cx="11479273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788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307555"/>
            <a:ext cx="11809312" cy="656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144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Accuracy distribution over 40 executions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45355" y="1452856"/>
            <a:ext cx="78430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Kmeans</a:t>
            </a:r>
            <a:r>
              <a:rPr lang="en-US" dirty="0" smtClean="0"/>
              <a:t> 15, </a:t>
            </a:r>
            <a:r>
              <a:rPr lang="en-US" dirty="0" err="1" smtClean="0"/>
              <a:t>euclidean</a:t>
            </a:r>
            <a:r>
              <a:rPr lang="en-US" dirty="0" smtClean="0"/>
              <a:t> - Mean: 0.734, min:0.64, max:0.798</a:t>
            </a:r>
            <a:endParaRPr lang="he-IL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1182"/>
            <a:ext cx="8229600" cy="457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0944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906888" cy="375320"/>
          </a:xfrm>
        </p:spPr>
        <p:txBody>
          <a:bodyPr>
            <a:normAutofit fontScale="90000"/>
          </a:bodyPr>
          <a:lstStyle/>
          <a:p>
            <a:r>
              <a:rPr lang="en-US" sz="1800" dirty="0" err="1" smtClean="0"/>
              <a:t>Kmeans</a:t>
            </a:r>
            <a:r>
              <a:rPr lang="en-US" sz="1800" dirty="0" smtClean="0"/>
              <a:t> 15, </a:t>
            </a:r>
            <a:r>
              <a:rPr lang="en-US" sz="1800" dirty="0" err="1" smtClean="0"/>
              <a:t>Euclidiean</a:t>
            </a:r>
            <a:r>
              <a:rPr lang="en-US" sz="1800" dirty="0" smtClean="0"/>
              <a:t> distance – Example for low score</a:t>
            </a:r>
            <a:endParaRPr lang="he-IL" sz="1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816460"/>
            <a:ext cx="10658224" cy="592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5903640" y="6383389"/>
            <a:ext cx="3240360" cy="474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High WSMR but low accuracy</a:t>
            </a: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22287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48680" y="332656"/>
            <a:ext cx="12176203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0568" y="476672"/>
            <a:ext cx="1113993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34560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973" y="620688"/>
            <a:ext cx="1052911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9427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Global-</a:t>
            </a:r>
            <a:r>
              <a:rPr lang="en-US" dirty="0" err="1" smtClean="0"/>
              <a:t>Jaccard</a:t>
            </a:r>
            <a:r>
              <a:rPr lang="en-US" dirty="0" smtClean="0"/>
              <a:t>, WSMR and classifier’s accuracy are all measures indicative of how well our algorithm can cluster the samples into meaningful groups.</a:t>
            </a:r>
          </a:p>
          <a:p>
            <a:pPr algn="l" rtl="0"/>
            <a:r>
              <a:rPr lang="en-US" dirty="0" smtClean="0"/>
              <a:t>Additional measures are needed.</a:t>
            </a:r>
          </a:p>
          <a:p>
            <a:pPr algn="l" rtl="0"/>
            <a:r>
              <a:rPr lang="en-US" dirty="0" smtClean="0"/>
              <a:t>These measures shall be used to fine-tune the clustering algorithm.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977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ature.com/nature/journal/v406/n6797/images/406747ac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700806"/>
            <a:ext cx="3635897" cy="424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3600" dirty="0" smtClean="0"/>
              <a:t>Breast cancer </a:t>
            </a:r>
            <a:r>
              <a:rPr lang="en-US" sz="3600" dirty="0" smtClean="0"/>
              <a:t>subtype </a:t>
            </a:r>
            <a:r>
              <a:rPr lang="en-US" sz="3600" dirty="0" smtClean="0"/>
              <a:t>classification based on gene expression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060848"/>
            <a:ext cx="5266928" cy="4065315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In 2000, </a:t>
            </a:r>
            <a:r>
              <a:rPr lang="en-US" sz="2000" dirty="0" smtClean="0">
                <a:effectLst/>
              </a:rPr>
              <a:t>Botstein </a:t>
            </a:r>
            <a:r>
              <a:rPr lang="en-US" sz="2000" dirty="0" smtClean="0"/>
              <a:t>et al. identified 4 classes of breast </a:t>
            </a:r>
            <a:r>
              <a:rPr lang="en-US" sz="2000" dirty="0" smtClean="0"/>
              <a:t>cancer </a:t>
            </a:r>
            <a:r>
              <a:rPr lang="en-US" sz="2000" dirty="0" smtClean="0"/>
              <a:t>based on gene expression analysis.</a:t>
            </a:r>
          </a:p>
          <a:p>
            <a:pPr algn="l" rtl="0"/>
            <a:r>
              <a:rPr lang="en-US" sz="2000" dirty="0" smtClean="0"/>
              <a:t>65 samples, 496 genes were used for </a:t>
            </a:r>
            <a:r>
              <a:rPr lang="en-US" sz="2000" dirty="0" smtClean="0"/>
              <a:t>clustering.</a:t>
            </a:r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Identified </a:t>
            </a:r>
            <a:r>
              <a:rPr lang="en-US" sz="2000" dirty="0" smtClean="0"/>
              <a:t>4 molecular sub-types:</a:t>
            </a:r>
          </a:p>
          <a:p>
            <a:pPr lvl="1" algn="l" rtl="0"/>
            <a:r>
              <a:rPr lang="en-US" sz="1800" dirty="0" smtClean="0">
                <a:effectLst/>
              </a:rPr>
              <a:t>ER+/luminal-like</a:t>
            </a:r>
          </a:p>
          <a:p>
            <a:pPr lvl="1" algn="l" rtl="0"/>
            <a:r>
              <a:rPr lang="en-US" sz="1800" dirty="0" smtClean="0">
                <a:effectLst/>
              </a:rPr>
              <a:t>Basal-like</a:t>
            </a:r>
          </a:p>
          <a:p>
            <a:pPr lvl="1" algn="l" rtl="0"/>
            <a:r>
              <a:rPr lang="en-US" sz="1800" i="1" dirty="0" smtClean="0">
                <a:effectLst/>
              </a:rPr>
              <a:t>Her2 (Erb-B2</a:t>
            </a:r>
            <a:r>
              <a:rPr lang="en-US" sz="1800" dirty="0" smtClean="0">
                <a:effectLst/>
              </a:rPr>
              <a:t>+)</a:t>
            </a:r>
            <a:endParaRPr lang="en-US" sz="1800" dirty="0" smtClean="0">
              <a:effectLst/>
            </a:endParaRPr>
          </a:p>
          <a:p>
            <a:pPr lvl="1" algn="l" rtl="0"/>
            <a:r>
              <a:rPr lang="en-US" sz="1800" dirty="0" smtClean="0">
                <a:effectLst/>
              </a:rPr>
              <a:t>Normal-like</a:t>
            </a:r>
          </a:p>
          <a:p>
            <a:pPr marL="0" indent="0" algn="l" rtl="0">
              <a:buNone/>
            </a:pPr>
            <a:endParaRPr lang="en-US" sz="2000" dirty="0" smtClean="0">
              <a:effectLst/>
            </a:endParaRPr>
          </a:p>
          <a:p>
            <a:pPr marL="457200" lvl="1" indent="0" algn="l" rtl="0">
              <a:buNone/>
            </a:pPr>
            <a:endParaRPr lang="en-US" sz="1800" dirty="0" smtClean="0"/>
          </a:p>
          <a:p>
            <a:pPr lvl="1" algn="l" rtl="0"/>
            <a:endParaRPr lang="en-US" sz="1800" dirty="0" smtClean="0"/>
          </a:p>
        </p:txBody>
      </p:sp>
      <p:sp>
        <p:nvSpPr>
          <p:cNvPr id="6" name="מלבן 5"/>
          <p:cNvSpPr/>
          <p:nvPr/>
        </p:nvSpPr>
        <p:spPr>
          <a:xfrm>
            <a:off x="323528" y="6237312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b="1" i="1" dirty="0" smtClean="0"/>
              <a:t>Molecular portraits of human breast tumours</a:t>
            </a:r>
          </a:p>
          <a:p>
            <a:pPr algn="l" rtl="0"/>
            <a:r>
              <a:rPr lang="en-US" sz="1400" dirty="0" smtClean="0">
                <a:effectLst/>
              </a:rPr>
              <a:t>David Botstein et al., </a:t>
            </a:r>
            <a:r>
              <a:rPr lang="en-US" sz="1400" i="1" dirty="0" smtClean="0">
                <a:effectLst/>
              </a:rPr>
              <a:t>Nature</a:t>
            </a:r>
            <a:r>
              <a:rPr lang="en-US" sz="1400" dirty="0" smtClean="0">
                <a:effectLst/>
              </a:rPr>
              <a:t> </a:t>
            </a:r>
            <a:r>
              <a:rPr lang="en-US" sz="1400" b="1" dirty="0" smtClean="0">
                <a:effectLst/>
              </a:rPr>
              <a:t>406</a:t>
            </a:r>
            <a:r>
              <a:rPr lang="en-US" sz="1400" dirty="0" smtClean="0">
                <a:effectLst/>
              </a:rPr>
              <a:t>, 747-752 (17 August 2000)</a:t>
            </a:r>
          </a:p>
        </p:txBody>
      </p:sp>
    </p:spTree>
    <p:extLst>
      <p:ext uri="{BB962C8B-B14F-4D97-AF65-F5344CB8AC3E}">
        <p14:creationId xmlns:p14="http://schemas.microsoft.com/office/powerpoint/2010/main" val="25579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Complete development of classifier evaluation measures</a:t>
            </a:r>
          </a:p>
          <a:p>
            <a:pPr algn="l" rtl="0"/>
            <a:r>
              <a:rPr lang="en-US" dirty="0" smtClean="0"/>
              <a:t>Look for better clustering evaluation measure in correlation with classifier accuracy.</a:t>
            </a:r>
          </a:p>
          <a:p>
            <a:pPr algn="l" rtl="0"/>
            <a:r>
              <a:rPr lang="en-US" dirty="0" smtClean="0"/>
              <a:t>Improve classifier by</a:t>
            </a:r>
          </a:p>
          <a:p>
            <a:pPr lvl="1" algn="l" rtl="0"/>
            <a:r>
              <a:rPr lang="en-US" dirty="0" smtClean="0"/>
              <a:t>Smarter gene selection, better preprocessing</a:t>
            </a:r>
          </a:p>
          <a:p>
            <a:pPr lvl="1" algn="l" rtl="0"/>
            <a:r>
              <a:rPr lang="en-US" dirty="0" smtClean="0"/>
              <a:t>Identify best clustering algorithm, distance metric, parameters</a:t>
            </a:r>
          </a:p>
          <a:p>
            <a:pPr lvl="1" algn="l" rtl="0"/>
            <a:r>
              <a:rPr lang="en-US" dirty="0" smtClean="0"/>
              <a:t>Use the two confidence values (R and </a:t>
            </a:r>
            <a:r>
              <a:rPr lang="en-US" dirty="0" err="1" smtClean="0"/>
              <a:t>MaxRatio</a:t>
            </a:r>
            <a:r>
              <a:rPr lang="en-US" dirty="0" smtClean="0"/>
              <a:t>) to estimate overall prediction confidence</a:t>
            </a:r>
          </a:p>
          <a:p>
            <a:pPr algn="l" rtl="0"/>
            <a:r>
              <a:rPr lang="en-US" dirty="0" smtClean="0"/>
              <a:t>Use different set of genes for each step (Decision tree)</a:t>
            </a:r>
          </a:p>
          <a:p>
            <a:pPr algn="l" rtl="0"/>
            <a:r>
              <a:rPr lang="en-US" dirty="0" smtClean="0"/>
              <a:t>Focus on </a:t>
            </a:r>
            <a:r>
              <a:rPr lang="en-US" dirty="0" err="1" smtClean="0"/>
              <a:t>LuminalA-LuminalB</a:t>
            </a:r>
            <a:r>
              <a:rPr lang="en-US" dirty="0" smtClean="0"/>
              <a:t> separation</a:t>
            </a:r>
          </a:p>
          <a:p>
            <a:pPr algn="l" rtl="0"/>
            <a:r>
              <a:rPr lang="en-US" dirty="0" smtClean="0"/>
              <a:t>Use additional data sources</a:t>
            </a:r>
          </a:p>
          <a:p>
            <a:pPr algn="l" rtl="0"/>
            <a:r>
              <a:rPr lang="en-US" dirty="0" smtClean="0"/>
              <a:t>Try other classification methods</a:t>
            </a:r>
          </a:p>
          <a:p>
            <a:pPr algn="l" rtl="0"/>
            <a:r>
              <a:rPr lang="en-US" dirty="0" smtClean="0"/>
              <a:t>Look for significant survival differences of patients mapped to different clusters.</a:t>
            </a:r>
          </a:p>
          <a:p>
            <a:pPr algn="l" rtl="0"/>
            <a:endParaRPr lang="en-US" dirty="0" smtClean="0"/>
          </a:p>
          <a:p>
            <a:pPr marL="457200" lvl="1" indent="0" algn="l" rtl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5608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216368"/>
            <a:ext cx="5266928" cy="4308975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85 </a:t>
            </a:r>
            <a:r>
              <a:rPr lang="en-US" sz="2000" dirty="0" err="1" smtClean="0"/>
              <a:t>cDNA</a:t>
            </a:r>
            <a:r>
              <a:rPr lang="en-US" sz="2000" dirty="0" smtClean="0"/>
              <a:t> microarrays, newer </a:t>
            </a:r>
            <a:r>
              <a:rPr lang="en-US" sz="2000" dirty="0" smtClean="0"/>
              <a:t>chip, same genes as in the </a:t>
            </a:r>
            <a:r>
              <a:rPr lang="en-US" sz="2000" dirty="0" smtClean="0"/>
              <a:t>previous study.</a:t>
            </a:r>
          </a:p>
          <a:p>
            <a:pPr algn="l" rtl="0"/>
            <a:r>
              <a:rPr lang="en-US" sz="2000" dirty="0" smtClean="0"/>
              <a:t>Identified five robust sub-types:</a:t>
            </a:r>
          </a:p>
          <a:p>
            <a:pPr lvl="1" algn="l" rtl="0"/>
            <a:r>
              <a:rPr lang="en-US" sz="1600" dirty="0" smtClean="0">
                <a:effectLst/>
              </a:rPr>
              <a:t>Luminal A </a:t>
            </a:r>
          </a:p>
          <a:p>
            <a:pPr lvl="1" algn="l" rtl="0"/>
            <a:r>
              <a:rPr lang="en-US" sz="1600" dirty="0" smtClean="0"/>
              <a:t>L</a:t>
            </a:r>
            <a:r>
              <a:rPr lang="en-US" sz="1600" dirty="0" smtClean="0">
                <a:effectLst/>
              </a:rPr>
              <a:t>uminal B</a:t>
            </a:r>
          </a:p>
          <a:p>
            <a:pPr lvl="1" algn="l" rtl="0"/>
            <a:r>
              <a:rPr lang="en-US" sz="1600" dirty="0" smtClean="0">
                <a:effectLst/>
              </a:rPr>
              <a:t>HER2-enriched</a:t>
            </a:r>
          </a:p>
          <a:p>
            <a:pPr lvl="1" algn="l" rtl="0"/>
            <a:r>
              <a:rPr lang="en-US" sz="1600" dirty="0" smtClean="0">
                <a:effectLst/>
              </a:rPr>
              <a:t>Basal-like </a:t>
            </a:r>
          </a:p>
          <a:p>
            <a:pPr lvl="1" algn="l" rtl="0"/>
            <a:r>
              <a:rPr lang="en-US" sz="1600" dirty="0" smtClean="0">
                <a:effectLst/>
              </a:rPr>
              <a:t>Normal-like</a:t>
            </a:r>
          </a:p>
          <a:p>
            <a:pPr algn="l" rtl="0"/>
            <a:r>
              <a:rPr lang="en-US" sz="2000" dirty="0" smtClean="0"/>
              <a:t>L</a:t>
            </a:r>
            <a:r>
              <a:rPr lang="en-US" sz="2000" dirty="0" smtClean="0"/>
              <a:t>uminal was </a:t>
            </a:r>
            <a:r>
              <a:rPr lang="en-US" sz="2000" dirty="0" smtClean="0"/>
              <a:t>divided into </a:t>
            </a:r>
            <a:r>
              <a:rPr lang="en-US" sz="2000" dirty="0" smtClean="0"/>
              <a:t>two subgroups.</a:t>
            </a:r>
            <a:endParaRPr lang="en-US" sz="2000" dirty="0" smtClean="0"/>
          </a:p>
          <a:p>
            <a:pPr algn="l" rtl="0"/>
            <a:r>
              <a:rPr lang="en-US" sz="2000" dirty="0" smtClean="0"/>
              <a:t>Survival analyses on a </a:t>
            </a:r>
            <a:r>
              <a:rPr lang="en-US" sz="2000" dirty="0" err="1" smtClean="0"/>
              <a:t>subcohort</a:t>
            </a:r>
            <a:r>
              <a:rPr lang="en-US" sz="2000" dirty="0" smtClean="0"/>
              <a:t> of patients showed significantly different outcomes for the patients belonging to the various groups.</a:t>
            </a:r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>
              <a:effectLst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3600" dirty="0" smtClean="0">
                <a:solidFill>
                  <a:schemeClr val="tx2"/>
                </a:solidFill>
              </a:rPr>
              <a:t>Breast cancer </a:t>
            </a:r>
            <a:r>
              <a:rPr lang="en-US" sz="3600" dirty="0" smtClean="0">
                <a:solidFill>
                  <a:schemeClr val="tx2"/>
                </a:solidFill>
              </a:rPr>
              <a:t>subtype </a:t>
            </a:r>
            <a:r>
              <a:rPr lang="en-US" sz="3600" dirty="0" smtClean="0">
                <a:solidFill>
                  <a:schemeClr val="tx2"/>
                </a:solidFill>
              </a:rPr>
              <a:t>classification based on gene expression</a:t>
            </a:r>
            <a:endParaRPr lang="he-IL" sz="3600" dirty="0">
              <a:solidFill>
                <a:schemeClr val="tx2"/>
              </a:solidFill>
            </a:endParaRPr>
          </a:p>
        </p:txBody>
      </p:sp>
      <p:pic>
        <p:nvPicPr>
          <p:cNvPr id="21506" name="Picture 2" descr="An external file that holds a picture, illustration, etc.&#10;Object name is pq191367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19856"/>
            <a:ext cx="3400705" cy="442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644690" y="1570038"/>
            <a:ext cx="8194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“Gene expression patterns of breast carcinomas distinguish tumor subclasses with clinical implications”, </a:t>
            </a:r>
            <a:r>
              <a:rPr lang="en-US" dirty="0" smtClean="0"/>
              <a:t>Botstein et al. 2001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26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PAM50 Classifier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effectLst/>
              </a:rPr>
              <a:t>In 2009, Parker et al. derived a set of 50 genes that robustly classify the five above subtypes of breast cancer.</a:t>
            </a:r>
          </a:p>
          <a:p>
            <a:pPr algn="l" rtl="0"/>
            <a:r>
              <a:rPr lang="en-US" dirty="0" smtClean="0"/>
              <a:t>Analysis based on 189 tumors, 29 normal.</a:t>
            </a:r>
            <a:endParaRPr lang="en-US" dirty="0" smtClean="0">
              <a:effectLst/>
            </a:endParaRPr>
          </a:p>
          <a:p>
            <a:pPr algn="l" rtl="0"/>
            <a:r>
              <a:rPr lang="en-US" dirty="0" smtClean="0">
                <a:effectLst/>
              </a:rPr>
              <a:t>The PAM50 gene set has high agreement in classification with larger “intrinsic” gene sets previously used for subtyping, and is now commonly employed.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867604" y="6381328"/>
            <a:ext cx="7304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0" b="1" dirty="0" smtClean="0">
                <a:effectLst/>
              </a:rPr>
              <a:t>Supervised Risk Predictor of Breast Cancer Based on Intrinsic Subtypes</a:t>
            </a:r>
            <a:r>
              <a:rPr lang="en-US" sz="1200" dirty="0" smtClean="0">
                <a:effectLst/>
              </a:rPr>
              <a:t>, Parker at al. 2009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8118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116632"/>
            <a:ext cx="2674640" cy="1143000"/>
          </a:xfrm>
        </p:spPr>
        <p:txBody>
          <a:bodyPr/>
          <a:lstStyle/>
          <a:p>
            <a:r>
              <a:rPr lang="en-US" dirty="0" smtClean="0"/>
              <a:t>PAM50</a:t>
            </a:r>
            <a:endParaRPr lang="he-I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11154"/>
            <a:ext cx="656326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8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17444" y="874643"/>
            <a:ext cx="8229600" cy="487680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 smtClean="0"/>
              <a:t>Comprehensive molecular portraits of human breast tumours</a:t>
            </a:r>
          </a:p>
          <a:p>
            <a:pPr marL="0" indent="0" algn="l" rtl="0">
              <a:buNone/>
            </a:pPr>
            <a:r>
              <a:rPr lang="en-US" sz="1800" dirty="0" smtClean="0">
                <a:hlinkClick r:id="rId2"/>
              </a:rPr>
              <a:t>The Cancer Genome Atlas Network</a:t>
            </a:r>
            <a:r>
              <a:rPr lang="en-US" sz="1800" dirty="0" smtClean="0"/>
              <a:t> </a:t>
            </a:r>
          </a:p>
          <a:p>
            <a:pPr marL="0" indent="0" algn="l" rtl="0">
              <a:buNone/>
            </a:pPr>
            <a:r>
              <a:rPr lang="fr-FR" sz="1800" dirty="0" smtClean="0"/>
              <a:t>Nature Volume: 490, Pages:61–70 </a:t>
            </a:r>
            <a:r>
              <a:rPr lang="fr-FR" sz="1800" dirty="0" err="1" smtClean="0"/>
              <a:t>October</a:t>
            </a:r>
            <a:r>
              <a:rPr lang="fr-FR" sz="1800" dirty="0" smtClean="0"/>
              <a:t> 2012</a:t>
            </a:r>
          </a:p>
          <a:p>
            <a:pPr marL="0" indent="0" algn="l" rtl="0">
              <a:buNone/>
            </a:pPr>
            <a:endParaRPr lang="fr-FR" sz="1800" dirty="0"/>
          </a:p>
          <a:p>
            <a:pPr marL="0" indent="0" algn="l" rtl="0">
              <a:buNone/>
            </a:pPr>
            <a:r>
              <a:rPr lang="fr-FR" sz="1800" dirty="0" smtClean="0"/>
              <a:t>Identification of </a:t>
            </a:r>
            <a:r>
              <a:rPr lang="fr-FR" sz="1800" dirty="0" err="1" smtClean="0"/>
              <a:t>Breast</a:t>
            </a:r>
            <a:r>
              <a:rPr lang="fr-FR" sz="1800" dirty="0" smtClean="0"/>
              <a:t> Cancer </a:t>
            </a:r>
            <a:r>
              <a:rPr lang="fr-FR" sz="1800" dirty="0" err="1" smtClean="0"/>
              <a:t>subtypes</a:t>
            </a:r>
            <a:r>
              <a:rPr lang="fr-FR" sz="1800" dirty="0" smtClean="0"/>
              <a:t> </a:t>
            </a:r>
            <a:r>
              <a:rPr lang="fr-FR" sz="1800" dirty="0" err="1" smtClean="0"/>
              <a:t>based</a:t>
            </a:r>
            <a:r>
              <a:rPr lang="fr-FR" sz="1800" dirty="0" smtClean="0"/>
              <a:t> on data </a:t>
            </a:r>
            <a:r>
              <a:rPr lang="fr-FR" sz="1800" dirty="0" err="1" smtClean="0"/>
              <a:t>coming</a:t>
            </a:r>
            <a:r>
              <a:rPr lang="fr-FR" sz="1800" dirty="0" smtClean="0"/>
              <a:t> </a:t>
            </a:r>
            <a:r>
              <a:rPr lang="fr-FR" sz="1800" dirty="0" err="1" smtClean="0"/>
              <a:t>from</a:t>
            </a:r>
            <a:r>
              <a:rPr lang="fr-FR" sz="1800" dirty="0" smtClean="0"/>
              <a:t> five </a:t>
            </a:r>
            <a:r>
              <a:rPr lang="fr-FR" sz="1800" dirty="0" err="1" smtClean="0"/>
              <a:t>different</a:t>
            </a:r>
            <a:r>
              <a:rPr lang="fr-FR" sz="1800" dirty="0" smtClean="0"/>
              <a:t> technologies (not </a:t>
            </a:r>
            <a:r>
              <a:rPr lang="fr-FR" sz="1800" dirty="0" err="1" smtClean="0"/>
              <a:t>including</a:t>
            </a:r>
            <a:r>
              <a:rPr lang="fr-FR" sz="1800" dirty="0" smtClean="0"/>
              <a:t> RNA-Seq)</a:t>
            </a:r>
          </a:p>
          <a:p>
            <a:pPr marL="0" indent="0" algn="l" rtl="0">
              <a:buNone/>
            </a:pPr>
            <a:endParaRPr lang="he-IL" sz="1800" dirty="0"/>
          </a:p>
        </p:txBody>
      </p:sp>
      <p:pic>
        <p:nvPicPr>
          <p:cNvPr id="4" name="Picture 31" descr="nature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230313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4608512" cy="307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3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בהירו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בהירו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1456</TotalTime>
  <Words>1713</Words>
  <Application>Microsoft Office PowerPoint</Application>
  <PresentationFormat>‫הצגה על המסך (4:3)</PresentationFormat>
  <Paragraphs>316</Paragraphs>
  <Slides>50</Slides>
  <Notes>4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50</vt:i4>
      </vt:variant>
    </vt:vector>
  </HeadingPairs>
  <TitlesOfParts>
    <vt:vector size="51" baseType="lpstr">
      <vt:lpstr>בהירות</vt:lpstr>
      <vt:lpstr>Breast Cancer Subtype Identification Using RNA-Seq Data</vt:lpstr>
      <vt:lpstr>Breast Cancer</vt:lpstr>
      <vt:lpstr>Breast Cancer Clinical Subtypes</vt:lpstr>
      <vt:lpstr>Project Goals</vt:lpstr>
      <vt:lpstr>Breast cancer subtype classification based on gene expression</vt:lpstr>
      <vt:lpstr>מצגת של PowerPoint</vt:lpstr>
      <vt:lpstr>PAM50 Classifier</vt:lpstr>
      <vt:lpstr>PAM50</vt:lpstr>
      <vt:lpstr>מצגת של PowerPoint</vt:lpstr>
      <vt:lpstr>Paper’s Essence</vt:lpstr>
      <vt:lpstr>Technologies used</vt:lpstr>
      <vt:lpstr>mRNA microarrays analysis</vt:lpstr>
      <vt:lpstr>מצגת של PowerPoint</vt:lpstr>
      <vt:lpstr>מצגת של PowerPoint</vt:lpstr>
      <vt:lpstr>Another paper about detecting BRCA subtypes – 10 subtypes</vt:lpstr>
      <vt:lpstr>RNA-Seq Based Identification of Breast Cancer Subtypes</vt:lpstr>
      <vt:lpstr>RNA-Seq</vt:lpstr>
      <vt:lpstr>The TCGA RNA-Seq Breast Cancer Dataset</vt:lpstr>
      <vt:lpstr>Data Preprocessing</vt:lpstr>
      <vt:lpstr>Let the Clustering begin…</vt:lpstr>
      <vt:lpstr>Applying hierarchical clustering on samples 1:3:956</vt:lpstr>
      <vt:lpstr>Applying hierarchical clustering on different subsets of samples (All samples)</vt:lpstr>
      <vt:lpstr>מצגת של PowerPoint</vt:lpstr>
      <vt:lpstr>מצגת של PowerPoint</vt:lpstr>
      <vt:lpstr>Insights</vt:lpstr>
      <vt:lpstr>Finding measures for evaluating  clustering solutions I</vt:lpstr>
      <vt:lpstr>Intersection of Clustering sol. and PAM50 (Samples ordered by PAM50)</vt:lpstr>
      <vt:lpstr>Intersection of Clustering sol. and PAM50</vt:lpstr>
      <vt:lpstr>Finding measures for evaluating  clustering solutions II</vt:lpstr>
      <vt:lpstr>Applying the two measures on various clustering solutions (Hierarchical Clustering, Euclidean distance, Complete linkage)</vt:lpstr>
      <vt:lpstr>Intersection block diagram (Hierarchical Clustering, Euclidean distance, Complete linkage)</vt:lpstr>
      <vt:lpstr>Which parameter set will yield a clustering solution which best corresponds to PAM50 labels ?</vt:lpstr>
      <vt:lpstr>KMeans - Correlation</vt:lpstr>
      <vt:lpstr>KMeans 15 - 0.83</vt:lpstr>
      <vt:lpstr>Click – Correlation distance metric</vt:lpstr>
      <vt:lpstr>Click – Dot Product distance metric</vt:lpstr>
      <vt:lpstr>Insights</vt:lpstr>
      <vt:lpstr>Applying our measures on TCGA’s clusters</vt:lpstr>
      <vt:lpstr>Building a clustering based classifier</vt:lpstr>
      <vt:lpstr>מצגת של PowerPoint</vt:lpstr>
      <vt:lpstr>מצגת של PowerPoint</vt:lpstr>
      <vt:lpstr>מצגת של PowerPoint</vt:lpstr>
      <vt:lpstr>מצגת של PowerPoint</vt:lpstr>
      <vt:lpstr>Accuracy distribution over 40 executions</vt:lpstr>
      <vt:lpstr>Kmeans 15, Euclidiean distance – Example for low score</vt:lpstr>
      <vt:lpstr>מצגת של PowerPoint</vt:lpstr>
      <vt:lpstr>מצגת של PowerPoint</vt:lpstr>
      <vt:lpstr>מצגת של PowerPoint</vt:lpstr>
      <vt:lpstr>Summary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DN</dc:creator>
  <cp:lastModifiedBy>DN</cp:lastModifiedBy>
  <cp:revision>86</cp:revision>
  <dcterms:created xsi:type="dcterms:W3CDTF">2013-06-18T00:08:38Z</dcterms:created>
  <dcterms:modified xsi:type="dcterms:W3CDTF">2013-06-19T00:25:24Z</dcterms:modified>
</cp:coreProperties>
</file>